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4"/>
  </p:notesMasterIdLst>
  <p:sldIdLst>
    <p:sldId id="256" r:id="rId3"/>
    <p:sldId id="317" r:id="rId4"/>
    <p:sldId id="295" r:id="rId5"/>
    <p:sldId id="300" r:id="rId6"/>
    <p:sldId id="259" r:id="rId7"/>
    <p:sldId id="297" r:id="rId8"/>
    <p:sldId id="260" r:id="rId9"/>
    <p:sldId id="319" r:id="rId10"/>
    <p:sldId id="299" r:id="rId11"/>
    <p:sldId id="329" r:id="rId12"/>
    <p:sldId id="303" r:id="rId13"/>
    <p:sldId id="304" r:id="rId14"/>
    <p:sldId id="309" r:id="rId15"/>
    <p:sldId id="307" r:id="rId16"/>
    <p:sldId id="333" r:id="rId17"/>
    <p:sldId id="338" r:id="rId18"/>
    <p:sldId id="318" r:id="rId19"/>
    <p:sldId id="332" r:id="rId20"/>
    <p:sldId id="326" r:id="rId21"/>
    <p:sldId id="311" r:id="rId22"/>
    <p:sldId id="313" r:id="rId23"/>
    <p:sldId id="315" r:id="rId24"/>
    <p:sldId id="314" r:id="rId25"/>
    <p:sldId id="339" r:id="rId26"/>
    <p:sldId id="327" r:id="rId27"/>
    <p:sldId id="334" r:id="rId28"/>
    <p:sldId id="335" r:id="rId29"/>
    <p:sldId id="336" r:id="rId30"/>
    <p:sldId id="337" r:id="rId31"/>
    <p:sldId id="262" r:id="rId32"/>
    <p:sldId id="26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E3F1"/>
    <a:srgbClr val="E0EDED"/>
    <a:srgbClr val="B9FBF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6260"/>
  </p:normalViewPr>
  <p:slideViewPr>
    <p:cSldViewPr snapToGrid="0">
      <p:cViewPr varScale="1">
        <p:scale>
          <a:sx n="106" d="100"/>
          <a:sy n="106" d="100"/>
        </p:scale>
        <p:origin x="756" y="11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670FF2-8D7C-434B-B79E-EADF4F19A991}"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CC1111-DAAB-4001-938C-B760AEEF2A0E}" type="slidenum">
              <a:rPr lang="en-US" smtClean="0"/>
              <a:t>‹#›</a:t>
            </a:fld>
            <a:endParaRPr lang="en-US"/>
          </a:p>
        </p:txBody>
      </p:sp>
    </p:spTree>
    <p:extLst>
      <p:ext uri="{BB962C8B-B14F-4D97-AF65-F5344CB8AC3E}">
        <p14:creationId xmlns:p14="http://schemas.microsoft.com/office/powerpoint/2010/main" val="2989623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akivo.com/blog/physical-servers-vs-virtual-machines-key-differences-similaritie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https://excalidraw.com/#json=qzjDACkA9Dj7EiZZ-_xRq,eVCFWBPZoce0CQsszEYMnA</a:t>
            </a:r>
          </a:p>
          <a:p>
            <a:endParaRPr lang="en-US"/>
          </a:p>
        </p:txBody>
      </p:sp>
      <p:sp>
        <p:nvSpPr>
          <p:cNvPr id="4" name="Slide Number Placeholder 3"/>
          <p:cNvSpPr>
            <a:spLocks noGrp="1"/>
          </p:cNvSpPr>
          <p:nvPr>
            <p:ph type="sldNum" sz="quarter" idx="5"/>
          </p:nvPr>
        </p:nvSpPr>
        <p:spPr/>
        <p:txBody>
          <a:bodyPr/>
          <a:lstStyle/>
          <a:p>
            <a:fld id="{16CC1111-DAAB-4001-938C-B760AEEF2A0E}" type="slidenum">
              <a:rPr lang="en-US" smtClean="0"/>
              <a:t>1</a:t>
            </a:fld>
            <a:endParaRPr lang="en-US"/>
          </a:p>
        </p:txBody>
      </p:sp>
    </p:spTree>
    <p:extLst>
      <p:ext uri="{BB962C8B-B14F-4D97-AF65-F5344CB8AC3E}">
        <p14:creationId xmlns:p14="http://schemas.microsoft.com/office/powerpoint/2010/main" val="41608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 deployment unit should include only what we really need: application, runtime execution and dependencies.</a:t>
            </a:r>
          </a:p>
        </p:txBody>
      </p:sp>
      <p:sp>
        <p:nvSpPr>
          <p:cNvPr id="4" name="Slide Number Placeholder 3"/>
          <p:cNvSpPr>
            <a:spLocks noGrp="1"/>
          </p:cNvSpPr>
          <p:nvPr>
            <p:ph type="sldNum" sz="quarter" idx="5"/>
          </p:nvPr>
        </p:nvSpPr>
        <p:spPr/>
        <p:txBody>
          <a:bodyPr/>
          <a:lstStyle/>
          <a:p>
            <a:fld id="{16CC1111-DAAB-4001-938C-B760AEEF2A0E}" type="slidenum">
              <a:rPr lang="en-US" smtClean="0"/>
              <a:t>12</a:t>
            </a:fld>
            <a:endParaRPr lang="en-US"/>
          </a:p>
        </p:txBody>
      </p:sp>
    </p:spTree>
    <p:extLst>
      <p:ext uri="{BB962C8B-B14F-4D97-AF65-F5344CB8AC3E}">
        <p14:creationId xmlns:p14="http://schemas.microsoft.com/office/powerpoint/2010/main" val="1335473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bringing JDK or whole operating system, we keep only what we need and depend on.</a:t>
            </a:r>
          </a:p>
        </p:txBody>
      </p:sp>
      <p:sp>
        <p:nvSpPr>
          <p:cNvPr id="4" name="Slide Number Placeholder 3"/>
          <p:cNvSpPr>
            <a:spLocks noGrp="1"/>
          </p:cNvSpPr>
          <p:nvPr>
            <p:ph type="sldNum" sz="quarter" idx="5"/>
          </p:nvPr>
        </p:nvSpPr>
        <p:spPr/>
        <p:txBody>
          <a:bodyPr/>
          <a:lstStyle/>
          <a:p>
            <a:fld id="{16CC1111-DAAB-4001-938C-B760AEEF2A0E}" type="slidenum">
              <a:rPr lang="en-US" smtClean="0"/>
              <a:t>13</a:t>
            </a:fld>
            <a:endParaRPr lang="en-US"/>
          </a:p>
        </p:txBody>
      </p:sp>
    </p:spTree>
    <p:extLst>
      <p:ext uri="{BB962C8B-B14F-4D97-AF65-F5344CB8AC3E}">
        <p14:creationId xmlns:p14="http://schemas.microsoft.com/office/powerpoint/2010/main" val="3172613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exactly what containers and container runtimes offer us! If we compare container to VM:</a:t>
            </a:r>
          </a:p>
          <a:p>
            <a:pPr>
              <a:buFont typeface="Arial" panose="020B0604020202020204" pitchFamily="34" charset="0"/>
              <a:buChar char="•"/>
            </a:pPr>
            <a:r>
              <a:rPr lang="en-US" i="1" dirty="0"/>
              <a:t>Supports virtualization -</a:t>
            </a:r>
            <a:r>
              <a:rPr lang="en-US" dirty="0"/>
              <a:t> Both virtual machines and containers provide isolated environments to run applications. The key difference between the two is in </a:t>
            </a:r>
            <a:r>
              <a:rPr lang="en-US" i="1" dirty="0"/>
              <a:t>how</a:t>
            </a:r>
            <a:r>
              <a:rPr lang="en-US" dirty="0"/>
              <a:t> they facilitate this isolation. Recall that a VM boots up its own guest OS. Therefore, it virtualizes both the operating system kernel and the application layer. A container virtualizes </a:t>
            </a:r>
            <a:r>
              <a:rPr lang="en-US" i="1" dirty="0"/>
              <a:t>only</a:t>
            </a:r>
            <a:r>
              <a:rPr lang="en-US" dirty="0"/>
              <a:t> the application layer, and runs on top of the host operating system.</a:t>
            </a:r>
          </a:p>
          <a:p>
            <a:pPr>
              <a:buFont typeface="Arial" panose="020B0604020202020204" pitchFamily="34" charset="0"/>
              <a:buChar char="•"/>
            </a:pPr>
            <a:r>
              <a:rPr lang="en-US" i="1" dirty="0"/>
              <a:t>Size -</a:t>
            </a:r>
            <a:r>
              <a:rPr lang="en-US" dirty="0"/>
              <a:t> A Docker image is lightweight and is typically in the order of kilobytes. By the way on the graph a Docker image denotes the artifact containing the application, its associated dependencies, and configuration. A running instance of the Docker image is called a container. A VM instance can be as large as a few gigabytes or even terabytes.</a:t>
            </a:r>
          </a:p>
          <a:p>
            <a:pPr>
              <a:buFont typeface="Arial" panose="020B0604020202020204" pitchFamily="34" charset="0"/>
              <a:buChar char="•"/>
            </a:pPr>
            <a:r>
              <a:rPr lang="en-US" i="1" dirty="0"/>
              <a:t>Near-native performant</a:t>
            </a:r>
            <a:r>
              <a:rPr lang="en-US" dirty="0"/>
              <a:t> - In terms of performance, Docker containers provide near-native performance. Because they are lightweight, you can start them in a few milliseconds. Starting a VM is equivalent to setting up a standalone machine inside your computer. It can take as long as a few minutes to start a VM instance.</a:t>
            </a:r>
          </a:p>
          <a:p>
            <a:pPr>
              <a:buFont typeface="Arial" panose="020B0604020202020204" pitchFamily="34" charset="0"/>
              <a:buChar char="•"/>
            </a:pPr>
            <a:r>
              <a:rPr lang="en-US" i="1" dirty="0"/>
              <a:t>Replicable</a:t>
            </a:r>
            <a:r>
              <a:rPr lang="en-US" dirty="0"/>
              <a:t> - We can infer the ease of replicability from our earlier discussions on </a:t>
            </a:r>
            <a:r>
              <a:rPr lang="en-US" b="1" dirty="0"/>
              <a:t>size</a:t>
            </a:r>
            <a:r>
              <a:rPr lang="en-US" dirty="0"/>
              <a:t> and </a:t>
            </a:r>
            <a:r>
              <a:rPr lang="en-US" b="1" dirty="0"/>
              <a:t>performance</a:t>
            </a:r>
            <a:r>
              <a:rPr lang="en-US" dirty="0"/>
              <a:t>. When there are multiple applications, each of which should run on a VM instance, using VMs can be </a:t>
            </a:r>
            <a:r>
              <a:rPr lang="en-US" b="1" dirty="0"/>
              <a:t>inefficient</a:t>
            </a:r>
            <a:r>
              <a:rPr lang="en-US" dirty="0"/>
              <a:t> and </a:t>
            </a:r>
            <a:r>
              <a:rPr lang="en-US" b="1" dirty="0"/>
              <a:t>resource intensive</a:t>
            </a:r>
            <a:r>
              <a:rPr lang="en-US" dirty="0"/>
              <a:t>. Docker containers, by virtue of being lightweight and performant, are preferred when you need to run multiple applications.</a:t>
            </a:r>
          </a:p>
          <a:p>
            <a:r>
              <a:rPr lang="en-US" dirty="0"/>
              <a:t>However containers have a couple of drawbacks compared to VMs:</a:t>
            </a:r>
          </a:p>
          <a:p>
            <a:pPr>
              <a:buFont typeface="Arial" panose="020B0604020202020204" pitchFamily="34" charset="0"/>
              <a:buChar char="•"/>
            </a:pPr>
            <a:r>
              <a:rPr lang="en-US" i="1" dirty="0"/>
              <a:t>Security -</a:t>
            </a:r>
            <a:r>
              <a:rPr lang="en-US" dirty="0"/>
              <a:t> Docker containers run on top of the host operating system. Therefore, if the host OS is susceptible to security vulnerabilities, so are the Docker containers. Virtual machines, on the other hand, boot up their own operating system, and are more secure.</a:t>
            </a:r>
          </a:p>
          <a:p>
            <a:pPr>
              <a:buFont typeface="Arial" panose="020B0604020202020204" pitchFamily="34" charset="0"/>
              <a:buChar char="•"/>
            </a:pPr>
            <a:r>
              <a:rPr lang="en-US" i="1" dirty="0"/>
              <a:t>Compatibility</a:t>
            </a:r>
            <a:r>
              <a:rPr lang="en-US" dirty="0"/>
              <a:t> - A virtual machine uses its own operating system and is </a:t>
            </a:r>
            <a:r>
              <a:rPr lang="en-US" i="1" dirty="0"/>
              <a:t>independent</a:t>
            </a:r>
            <a:r>
              <a:rPr lang="en-US" dirty="0"/>
              <a:t> of the host operating system that it’s running on.  Therefore, a VM is compatible with all operating systems. Dockers make use of the execution engine, which is heavy relies on capabilities available only in Linux kernel. You may run into some problems running Docker on a Windows machine or an older Mac.</a:t>
            </a:r>
          </a:p>
          <a:p>
            <a:endParaRPr lang="en-US" dirty="0"/>
          </a:p>
          <a:p>
            <a:r>
              <a:rPr lang="en-US"/>
              <a:t>https://www.tutorialworks.com/difference-docker-containerd-runc-crio-oci/</a:t>
            </a:r>
            <a:endParaRPr lang="en-US" dirty="0"/>
          </a:p>
          <a:p>
            <a:r>
              <a:rPr lang="en-US"/>
              <a:t>https://geekflare.com/docker-vs-virtual-machine/</a:t>
            </a:r>
          </a:p>
          <a:p>
            <a:r>
              <a:rPr lang="en-US"/>
              <a:t>https://www.freecodecamp.org/news/docker-vs-vm-key-differences-you-should-know/</a:t>
            </a:r>
          </a:p>
          <a:p>
            <a:r>
              <a:rPr lang="en-US"/>
              <a:t>https://learn.microsoft.com/en-us/virtualization/windowscontainers/about/containers-vs-vm</a:t>
            </a:r>
          </a:p>
          <a:p>
            <a:r>
              <a:rPr lang="en-US"/>
              <a:t>https://cloudacademy.com/blog/docker-vs-virtual-machines-differences-you-should-know/</a:t>
            </a:r>
          </a:p>
        </p:txBody>
      </p:sp>
      <p:sp>
        <p:nvSpPr>
          <p:cNvPr id="4" name="Slide Number Placeholder 3"/>
          <p:cNvSpPr>
            <a:spLocks noGrp="1"/>
          </p:cNvSpPr>
          <p:nvPr>
            <p:ph type="sldNum" sz="quarter" idx="5"/>
          </p:nvPr>
        </p:nvSpPr>
        <p:spPr/>
        <p:txBody>
          <a:bodyPr/>
          <a:lstStyle/>
          <a:p>
            <a:fld id="{16CC1111-DAAB-4001-938C-B760AEEF2A0E}" type="slidenum">
              <a:rPr lang="en-US" smtClean="0"/>
              <a:t>14</a:t>
            </a:fld>
            <a:endParaRPr lang="en-US"/>
          </a:p>
        </p:txBody>
      </p:sp>
    </p:spTree>
    <p:extLst>
      <p:ext uri="{BB962C8B-B14F-4D97-AF65-F5344CB8AC3E}">
        <p14:creationId xmlns:p14="http://schemas.microsoft.com/office/powerpoint/2010/main" val="2209532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looks like containers is what we need and a way to go. Let’s build containers for backend and frontend.</a:t>
            </a:r>
          </a:p>
          <a:p>
            <a:endParaRPr lang="en-US" dirty="0"/>
          </a:p>
          <a:p>
            <a:r>
              <a:rPr lang="en-US" dirty="0"/>
              <a:t>We are going to create a Dockerfile which is a simple text file with a set of instructions. These instructions are executed successively to perform actions on the parent image to create a new Docker image.</a:t>
            </a:r>
          </a:p>
        </p:txBody>
      </p:sp>
      <p:sp>
        <p:nvSpPr>
          <p:cNvPr id="4" name="Slide Number Placeholder 3"/>
          <p:cNvSpPr>
            <a:spLocks noGrp="1"/>
          </p:cNvSpPr>
          <p:nvPr>
            <p:ph type="sldNum" sz="quarter" idx="5"/>
          </p:nvPr>
        </p:nvSpPr>
        <p:spPr/>
        <p:txBody>
          <a:bodyPr/>
          <a:lstStyle/>
          <a:p>
            <a:fld id="{16CC1111-DAAB-4001-938C-B760AEEF2A0E}" type="slidenum">
              <a:rPr lang="en-US" smtClean="0"/>
              <a:t>15</a:t>
            </a:fld>
            <a:endParaRPr lang="en-US"/>
          </a:p>
        </p:txBody>
      </p:sp>
    </p:spTree>
    <p:extLst>
      <p:ext uri="{BB962C8B-B14F-4D97-AF65-F5344CB8AC3E}">
        <p14:creationId xmlns:p14="http://schemas.microsoft.com/office/powerpoint/2010/main" val="1310238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6CC1111-DAAB-4001-938C-B760AEEF2A0E}" type="slidenum">
              <a:rPr lang="en-US" smtClean="0"/>
              <a:t>19</a:t>
            </a:fld>
            <a:endParaRPr lang="en-US"/>
          </a:p>
        </p:txBody>
      </p:sp>
    </p:spTree>
    <p:extLst>
      <p:ext uri="{BB962C8B-B14F-4D97-AF65-F5344CB8AC3E}">
        <p14:creationId xmlns:p14="http://schemas.microsoft.com/office/powerpoint/2010/main" val="2860884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CC1111-DAAB-4001-938C-B760AEEF2A0E}" type="slidenum">
              <a:rPr lang="en-US" smtClean="0"/>
              <a:t>3</a:t>
            </a:fld>
            <a:endParaRPr lang="en-US"/>
          </a:p>
        </p:txBody>
      </p:sp>
    </p:spTree>
    <p:extLst>
      <p:ext uri="{BB962C8B-B14F-4D97-AF65-F5344CB8AC3E}">
        <p14:creationId xmlns:p14="http://schemas.microsoft.com/office/powerpoint/2010/main" val="2592898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beginning, a little bit of a legend. Let's imagine we've decided to create yet another to-do application. We are not suited to the 1,000+ applications on the market, and we decided to develop our own because we want to get our million dollars from our users.</a:t>
            </a:r>
          </a:p>
          <a:p>
            <a:endParaRPr lang="en-US" dirty="0"/>
          </a:p>
          <a:p>
            <a:r>
              <a:rPr lang="en-US" dirty="0"/>
              <a:t>Like any modern application, ours will be comprised of three components: frontend written using React (for now without server side rendering), backend written using JDK 20 and based on Spring Boot framework and external database, let’s day it might be self-hosted PostgreSQL or managed PostgreSQL.</a:t>
            </a:r>
          </a:p>
          <a:p>
            <a:endParaRPr lang="en-US" dirty="0"/>
          </a:p>
        </p:txBody>
      </p:sp>
      <p:sp>
        <p:nvSpPr>
          <p:cNvPr id="4" name="Slide Number Placeholder 3"/>
          <p:cNvSpPr>
            <a:spLocks noGrp="1"/>
          </p:cNvSpPr>
          <p:nvPr>
            <p:ph type="sldNum" sz="quarter" idx="5"/>
          </p:nvPr>
        </p:nvSpPr>
        <p:spPr/>
        <p:txBody>
          <a:bodyPr/>
          <a:lstStyle/>
          <a:p>
            <a:fld id="{16CC1111-DAAB-4001-938C-B760AEEF2A0E}" type="slidenum">
              <a:rPr lang="en-US" smtClean="0"/>
              <a:t>5</a:t>
            </a:fld>
            <a:endParaRPr lang="en-US"/>
          </a:p>
        </p:txBody>
      </p:sp>
    </p:spTree>
    <p:extLst>
      <p:ext uri="{BB962C8B-B14F-4D97-AF65-F5344CB8AC3E}">
        <p14:creationId xmlns:p14="http://schemas.microsoft.com/office/powerpoint/2010/main" val="3397453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we want to make it highly available and scalable, since you know, our millions are awaiting us.</a:t>
            </a:r>
          </a:p>
        </p:txBody>
      </p:sp>
      <p:sp>
        <p:nvSpPr>
          <p:cNvPr id="4" name="Slide Number Placeholder 3"/>
          <p:cNvSpPr>
            <a:spLocks noGrp="1"/>
          </p:cNvSpPr>
          <p:nvPr>
            <p:ph type="sldNum" sz="quarter" idx="5"/>
          </p:nvPr>
        </p:nvSpPr>
        <p:spPr/>
        <p:txBody>
          <a:bodyPr/>
          <a:lstStyle/>
          <a:p>
            <a:fld id="{16CC1111-DAAB-4001-938C-B760AEEF2A0E}" type="slidenum">
              <a:rPr lang="en-US" smtClean="0"/>
              <a:t>6</a:t>
            </a:fld>
            <a:endParaRPr lang="en-US"/>
          </a:p>
        </p:txBody>
      </p:sp>
    </p:spTree>
    <p:extLst>
      <p:ext uri="{BB962C8B-B14F-4D97-AF65-F5344CB8AC3E}">
        <p14:creationId xmlns:p14="http://schemas.microsoft.com/office/powerpoint/2010/main" val="2229597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backend developer, I will concentrate on the backend part.</a:t>
            </a:r>
          </a:p>
          <a:p>
            <a:endParaRPr lang="en-US" dirty="0"/>
          </a:p>
        </p:txBody>
      </p:sp>
      <p:sp>
        <p:nvSpPr>
          <p:cNvPr id="4" name="Slide Number Placeholder 3"/>
          <p:cNvSpPr>
            <a:spLocks noGrp="1"/>
          </p:cNvSpPr>
          <p:nvPr>
            <p:ph type="sldNum" sz="quarter" idx="5"/>
          </p:nvPr>
        </p:nvSpPr>
        <p:spPr/>
        <p:txBody>
          <a:bodyPr/>
          <a:lstStyle/>
          <a:p>
            <a:fld id="{16CC1111-DAAB-4001-938C-B760AEEF2A0E}" type="slidenum">
              <a:rPr lang="en-US" smtClean="0"/>
              <a:t>7</a:t>
            </a:fld>
            <a:endParaRPr lang="en-US"/>
          </a:p>
        </p:txBody>
      </p:sp>
    </p:spTree>
    <p:extLst>
      <p:ext uri="{BB962C8B-B14F-4D97-AF65-F5344CB8AC3E}">
        <p14:creationId xmlns:p14="http://schemas.microsoft.com/office/powerpoint/2010/main" val="837367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we need to deploy it. What options do we have?</a:t>
            </a:r>
          </a:p>
        </p:txBody>
      </p:sp>
      <p:sp>
        <p:nvSpPr>
          <p:cNvPr id="4" name="Slide Number Placeholder 3"/>
          <p:cNvSpPr>
            <a:spLocks noGrp="1"/>
          </p:cNvSpPr>
          <p:nvPr>
            <p:ph type="sldNum" sz="quarter" idx="5"/>
          </p:nvPr>
        </p:nvSpPr>
        <p:spPr/>
        <p:txBody>
          <a:bodyPr/>
          <a:lstStyle/>
          <a:p>
            <a:fld id="{16CC1111-DAAB-4001-938C-B760AEEF2A0E}" type="slidenum">
              <a:rPr lang="en-US" smtClean="0"/>
              <a:t>8</a:t>
            </a:fld>
            <a:endParaRPr lang="en-US"/>
          </a:p>
        </p:txBody>
      </p:sp>
    </p:spTree>
    <p:extLst>
      <p:ext uri="{BB962C8B-B14F-4D97-AF65-F5344CB8AC3E}">
        <p14:creationId xmlns:p14="http://schemas.microsoft.com/office/powerpoint/2010/main" val="2179191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the first quite obvious way is bare metal. We buy our own hardware, install some Linux distribution on it, install the JDK, set up a network, copy our wonderful JAR file and voila. Top performance.</a:t>
            </a:r>
          </a:p>
        </p:txBody>
      </p:sp>
      <p:sp>
        <p:nvSpPr>
          <p:cNvPr id="4" name="Slide Number Placeholder 3"/>
          <p:cNvSpPr>
            <a:spLocks noGrp="1"/>
          </p:cNvSpPr>
          <p:nvPr>
            <p:ph type="sldNum" sz="quarter" idx="5"/>
          </p:nvPr>
        </p:nvSpPr>
        <p:spPr/>
        <p:txBody>
          <a:bodyPr/>
          <a:lstStyle/>
          <a:p>
            <a:fld id="{16CC1111-DAAB-4001-938C-B760AEEF2A0E}" type="slidenum">
              <a:rPr lang="en-US" smtClean="0"/>
              <a:t>9</a:t>
            </a:fld>
            <a:endParaRPr lang="en-US"/>
          </a:p>
        </p:txBody>
      </p:sp>
    </p:spTree>
    <p:extLst>
      <p:ext uri="{BB962C8B-B14F-4D97-AF65-F5344CB8AC3E}">
        <p14:creationId xmlns:p14="http://schemas.microsoft.com/office/powerpoint/2010/main" val="2495653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necessary to buy high-end computers to run the app, it still might be a commodity hardware, however for isolation purpose, we need to have separate server for backend, separate server for frontend and dedicated server for database. And since we are striving for availability, we need to have at least copy of each of them.</a:t>
            </a:r>
          </a:p>
        </p:txBody>
      </p:sp>
      <p:sp>
        <p:nvSpPr>
          <p:cNvPr id="4" name="Slide Number Placeholder 3"/>
          <p:cNvSpPr>
            <a:spLocks noGrp="1"/>
          </p:cNvSpPr>
          <p:nvPr>
            <p:ph type="sldNum" sz="quarter" idx="5"/>
          </p:nvPr>
        </p:nvSpPr>
        <p:spPr/>
        <p:txBody>
          <a:bodyPr/>
          <a:lstStyle/>
          <a:p>
            <a:fld id="{16CC1111-DAAB-4001-938C-B760AEEF2A0E}" type="slidenum">
              <a:rPr lang="en-US" smtClean="0"/>
              <a:t>10</a:t>
            </a:fld>
            <a:endParaRPr lang="en-US"/>
          </a:p>
        </p:txBody>
      </p:sp>
    </p:spTree>
    <p:extLst>
      <p:ext uri="{BB962C8B-B14F-4D97-AF65-F5344CB8AC3E}">
        <p14:creationId xmlns:p14="http://schemas.microsoft.com/office/powerpoint/2010/main" val="1570938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What else we have… may be virtual machines?</a:t>
            </a:r>
          </a:p>
          <a:p>
            <a:pPr>
              <a:buFont typeface="Arial" panose="020B0604020202020204" pitchFamily="34" charset="0"/>
              <a:buChar char="•"/>
            </a:pPr>
            <a:r>
              <a:rPr lang="en-US" dirty="0"/>
              <a:t>Advanced capacity optimization is enabled by load balancing</a:t>
            </a:r>
          </a:p>
          <a:p>
            <a:pPr>
              <a:buFont typeface="Arial" panose="020B0604020202020204" pitchFamily="34" charset="0"/>
              <a:buChar char="•"/>
            </a:pPr>
            <a:r>
              <a:rPr lang="en-US" dirty="0"/>
              <a:t>Hardware upgrades are easier to implement - we can redistribute virtual machines, pull out the server from the cluster, perform upgrade and return server back.</a:t>
            </a:r>
          </a:p>
          <a:p>
            <a:pPr>
              <a:buFont typeface="Arial" panose="020B0604020202020204" pitchFamily="34" charset="0"/>
              <a:buChar char="•"/>
            </a:pPr>
            <a:r>
              <a:rPr lang="en-US" dirty="0"/>
              <a:t>VM software licenses</a:t>
            </a:r>
          </a:p>
          <a:p>
            <a:pPr>
              <a:buFont typeface="Arial" panose="020B0604020202020204" pitchFamily="34" charset="0"/>
              <a:buChar char="•"/>
            </a:pPr>
            <a:r>
              <a:rPr lang="en-US" dirty="0"/>
              <a:t>Some level of overhead is required for running VMs - guest OS with it’s kernel. By the way here I depicted so-called type 2 hypervisor, but there is also type 1.</a:t>
            </a:r>
          </a:p>
          <a:p>
            <a:pPr>
              <a:buFont typeface="Arial" panose="020B0604020202020204" pitchFamily="34" charset="0"/>
              <a:buChar char="•"/>
            </a:pPr>
            <a:r>
              <a:rPr lang="en-US" dirty="0"/>
              <a:t>Frequent deployment of the application might be risky - just as with physical machines, there is a problem with deployment. However, if a new version of the application requires a new version of the JDK - this can be time-consuming, especially if you have a lot of VMs… And not safe. There is always the risk that something will go wrong and the JDK, or even the OS, will not update correctly. Or the environment will start to diverge from one VM to another and we will start to catch sporadic bugs which are hard to reproduce.</a:t>
            </a:r>
          </a:p>
          <a:p>
            <a:r>
              <a:rPr lang="en-US" dirty="0"/>
              <a:t>And that’s the key point. Looks like beyond application itself, in our case uber-JAR file we need to include all other dependencies.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hlinkClick r:id="rId3"/>
              </a:rPr>
              <a:t>https://www.nakivo.com/blog/physical-servers-vs-virtual-machines-key-differences-similarities/</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16CC1111-DAAB-4001-938C-B760AEEF2A0E}" type="slidenum">
              <a:rPr lang="en-US" smtClean="0"/>
              <a:t>11</a:t>
            </a:fld>
            <a:endParaRPr lang="en-US"/>
          </a:p>
        </p:txBody>
      </p:sp>
    </p:spTree>
    <p:extLst>
      <p:ext uri="{BB962C8B-B14F-4D97-AF65-F5344CB8AC3E}">
        <p14:creationId xmlns:p14="http://schemas.microsoft.com/office/powerpoint/2010/main" val="3567574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0D04E-1927-F025-EA4E-D280825C68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D854226-BE74-A60D-BB83-51EDA272DE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84F2F83-10F5-A4FE-EA15-C9A3691A3004}"/>
              </a:ext>
            </a:extLst>
          </p:cNvPr>
          <p:cNvSpPr>
            <a:spLocks noGrp="1"/>
          </p:cNvSpPr>
          <p:nvPr>
            <p:ph type="dt" sz="half" idx="10"/>
          </p:nvPr>
        </p:nvSpPr>
        <p:spPr/>
        <p:txBody>
          <a:bodyPr/>
          <a:lstStyle/>
          <a:p>
            <a:fld id="{9FEC570B-806A-41BD-970F-930E3556F72B}" type="datetime1">
              <a:rPr lang="en-GB" smtClean="0"/>
              <a:t>09/11/2023</a:t>
            </a:fld>
            <a:endParaRPr lang="en-GB"/>
          </a:p>
        </p:txBody>
      </p:sp>
      <p:sp>
        <p:nvSpPr>
          <p:cNvPr id="5" name="Footer Placeholder 4">
            <a:extLst>
              <a:ext uri="{FF2B5EF4-FFF2-40B4-BE49-F238E27FC236}">
                <a16:creationId xmlns:a16="http://schemas.microsoft.com/office/drawing/2014/main" id="{EE07986E-615F-BB24-6A4F-C6D5DBAF3CA3}"/>
              </a:ext>
            </a:extLst>
          </p:cNvPr>
          <p:cNvSpPr>
            <a:spLocks noGrp="1"/>
          </p:cNvSpPr>
          <p:nvPr>
            <p:ph type="ftr" sz="quarter" idx="11"/>
          </p:nvPr>
        </p:nvSpPr>
        <p:spPr/>
        <p:txBody>
          <a:bodyPr/>
          <a:lstStyle/>
          <a:p>
            <a:r>
              <a:rPr lang="en-GB"/>
              <a:t>Java Community Uzbekistan | Dockerizing full app lifecycle</a:t>
            </a:r>
          </a:p>
        </p:txBody>
      </p:sp>
      <p:sp>
        <p:nvSpPr>
          <p:cNvPr id="6" name="Slide Number Placeholder 5">
            <a:extLst>
              <a:ext uri="{FF2B5EF4-FFF2-40B4-BE49-F238E27FC236}">
                <a16:creationId xmlns:a16="http://schemas.microsoft.com/office/drawing/2014/main" id="{817E8351-E43F-926A-EF2E-C371BEE93523}"/>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1160335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939F0-49EB-DE12-6FFF-2824983779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D7147F-C5F5-CCD6-3BEE-DDDCAF4838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C2A764-0404-3ED5-422A-06EB4272172F}"/>
              </a:ext>
            </a:extLst>
          </p:cNvPr>
          <p:cNvSpPr>
            <a:spLocks noGrp="1"/>
          </p:cNvSpPr>
          <p:nvPr>
            <p:ph type="dt" sz="half" idx="10"/>
          </p:nvPr>
        </p:nvSpPr>
        <p:spPr/>
        <p:txBody>
          <a:bodyPr/>
          <a:lstStyle/>
          <a:p>
            <a:fld id="{1993DB85-D20D-47F0-A352-C8F9D15DE067}" type="datetime1">
              <a:rPr lang="en-GB" smtClean="0"/>
              <a:t>09/11/2023</a:t>
            </a:fld>
            <a:endParaRPr lang="en-GB"/>
          </a:p>
        </p:txBody>
      </p:sp>
      <p:sp>
        <p:nvSpPr>
          <p:cNvPr id="5" name="Footer Placeholder 4">
            <a:extLst>
              <a:ext uri="{FF2B5EF4-FFF2-40B4-BE49-F238E27FC236}">
                <a16:creationId xmlns:a16="http://schemas.microsoft.com/office/drawing/2014/main" id="{638E3E57-CEAE-97F4-63D2-76E931ED0791}"/>
              </a:ext>
            </a:extLst>
          </p:cNvPr>
          <p:cNvSpPr>
            <a:spLocks noGrp="1"/>
          </p:cNvSpPr>
          <p:nvPr>
            <p:ph type="ftr" sz="quarter" idx="11"/>
          </p:nvPr>
        </p:nvSpPr>
        <p:spPr/>
        <p:txBody>
          <a:bodyPr/>
          <a:lstStyle/>
          <a:p>
            <a:r>
              <a:rPr lang="en-GB"/>
              <a:t>Java Community Uzbekistan | Dockerizing full app lifecycle</a:t>
            </a:r>
          </a:p>
        </p:txBody>
      </p:sp>
      <p:sp>
        <p:nvSpPr>
          <p:cNvPr id="6" name="Slide Number Placeholder 5">
            <a:extLst>
              <a:ext uri="{FF2B5EF4-FFF2-40B4-BE49-F238E27FC236}">
                <a16:creationId xmlns:a16="http://schemas.microsoft.com/office/drawing/2014/main" id="{80AA0314-3EE1-32CE-F9CE-FA74954D690C}"/>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2208633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43AEB3-2FB6-9208-797B-64FAD84229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959FA24-0204-5851-9C24-23D10A74AF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69336C-367A-7793-0470-F7D030F47446}"/>
              </a:ext>
            </a:extLst>
          </p:cNvPr>
          <p:cNvSpPr>
            <a:spLocks noGrp="1"/>
          </p:cNvSpPr>
          <p:nvPr>
            <p:ph type="dt" sz="half" idx="10"/>
          </p:nvPr>
        </p:nvSpPr>
        <p:spPr/>
        <p:txBody>
          <a:bodyPr/>
          <a:lstStyle/>
          <a:p>
            <a:fld id="{CC4B64CC-67E8-42F4-9A48-F071414BC934}" type="datetime1">
              <a:rPr lang="en-GB" smtClean="0"/>
              <a:t>09/11/2023</a:t>
            </a:fld>
            <a:endParaRPr lang="en-GB"/>
          </a:p>
        </p:txBody>
      </p:sp>
      <p:sp>
        <p:nvSpPr>
          <p:cNvPr id="5" name="Footer Placeholder 4">
            <a:extLst>
              <a:ext uri="{FF2B5EF4-FFF2-40B4-BE49-F238E27FC236}">
                <a16:creationId xmlns:a16="http://schemas.microsoft.com/office/drawing/2014/main" id="{8E9AA4AC-635A-9190-CC21-B5DFE0047276}"/>
              </a:ext>
            </a:extLst>
          </p:cNvPr>
          <p:cNvSpPr>
            <a:spLocks noGrp="1"/>
          </p:cNvSpPr>
          <p:nvPr>
            <p:ph type="ftr" sz="quarter" idx="11"/>
          </p:nvPr>
        </p:nvSpPr>
        <p:spPr/>
        <p:txBody>
          <a:bodyPr/>
          <a:lstStyle/>
          <a:p>
            <a:r>
              <a:rPr lang="en-GB"/>
              <a:t>Java Community Uzbekistan | Dockerizing full app lifecycle</a:t>
            </a:r>
          </a:p>
        </p:txBody>
      </p:sp>
      <p:sp>
        <p:nvSpPr>
          <p:cNvPr id="6" name="Slide Number Placeholder 5">
            <a:extLst>
              <a:ext uri="{FF2B5EF4-FFF2-40B4-BE49-F238E27FC236}">
                <a16:creationId xmlns:a16="http://schemas.microsoft.com/office/drawing/2014/main" id="{9A4D686E-1AF4-A459-B48E-89B13C7792C7}"/>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335058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0D04E-1927-F025-EA4E-D280825C68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D854226-BE74-A60D-BB83-51EDA272DE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84F2F83-10F5-A4FE-EA15-C9A3691A3004}"/>
              </a:ext>
            </a:extLst>
          </p:cNvPr>
          <p:cNvSpPr>
            <a:spLocks noGrp="1"/>
          </p:cNvSpPr>
          <p:nvPr>
            <p:ph type="dt" sz="half" idx="10"/>
          </p:nvPr>
        </p:nvSpPr>
        <p:spPr/>
        <p:txBody>
          <a:bodyPr/>
          <a:lstStyle/>
          <a:p>
            <a:fld id="{8693DB66-2562-4E15-9E61-0715B1DF687D}" type="datetime1">
              <a:rPr lang="en-GB" smtClean="0"/>
              <a:t>09/11/2023</a:t>
            </a:fld>
            <a:endParaRPr lang="en-GB"/>
          </a:p>
        </p:txBody>
      </p:sp>
      <p:sp>
        <p:nvSpPr>
          <p:cNvPr id="5" name="Footer Placeholder 4">
            <a:extLst>
              <a:ext uri="{FF2B5EF4-FFF2-40B4-BE49-F238E27FC236}">
                <a16:creationId xmlns:a16="http://schemas.microsoft.com/office/drawing/2014/main" id="{EE07986E-615F-BB24-6A4F-C6D5DBAF3CA3}"/>
              </a:ext>
            </a:extLst>
          </p:cNvPr>
          <p:cNvSpPr>
            <a:spLocks noGrp="1"/>
          </p:cNvSpPr>
          <p:nvPr>
            <p:ph type="ftr" sz="quarter" idx="11"/>
          </p:nvPr>
        </p:nvSpPr>
        <p:spPr/>
        <p:txBody>
          <a:bodyPr/>
          <a:lstStyle/>
          <a:p>
            <a:r>
              <a:rPr lang="en-GB"/>
              <a:t>Java Community Uzbekistan | Dockerizing full app lifecycle</a:t>
            </a:r>
          </a:p>
        </p:txBody>
      </p:sp>
      <p:sp>
        <p:nvSpPr>
          <p:cNvPr id="6" name="Slide Number Placeholder 5">
            <a:extLst>
              <a:ext uri="{FF2B5EF4-FFF2-40B4-BE49-F238E27FC236}">
                <a16:creationId xmlns:a16="http://schemas.microsoft.com/office/drawing/2014/main" id="{817E8351-E43F-926A-EF2E-C371BEE93523}"/>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11603354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BEB66-E974-96F6-15ED-F40A6019BF3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51B7C72-C29A-3C7B-67D1-222C947A7F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1A6A8D1-291C-9738-CF25-2206E1F33F55}"/>
              </a:ext>
            </a:extLst>
          </p:cNvPr>
          <p:cNvSpPr>
            <a:spLocks noGrp="1"/>
          </p:cNvSpPr>
          <p:nvPr>
            <p:ph type="dt" sz="half" idx="10"/>
          </p:nvPr>
        </p:nvSpPr>
        <p:spPr/>
        <p:txBody>
          <a:bodyPr/>
          <a:lstStyle/>
          <a:p>
            <a:fld id="{49A01341-7BE3-431E-B956-BC0D80AD699B}" type="datetime1">
              <a:rPr lang="en-GB" smtClean="0"/>
              <a:t>09/11/2023</a:t>
            </a:fld>
            <a:endParaRPr lang="en-GB"/>
          </a:p>
        </p:txBody>
      </p:sp>
      <p:sp>
        <p:nvSpPr>
          <p:cNvPr id="5" name="Footer Placeholder 4">
            <a:extLst>
              <a:ext uri="{FF2B5EF4-FFF2-40B4-BE49-F238E27FC236}">
                <a16:creationId xmlns:a16="http://schemas.microsoft.com/office/drawing/2014/main" id="{9FE5F2E2-6EC7-BBC5-5204-8B42F855ADA4}"/>
              </a:ext>
            </a:extLst>
          </p:cNvPr>
          <p:cNvSpPr>
            <a:spLocks noGrp="1"/>
          </p:cNvSpPr>
          <p:nvPr>
            <p:ph type="ftr" sz="quarter" idx="11"/>
          </p:nvPr>
        </p:nvSpPr>
        <p:spPr/>
        <p:txBody>
          <a:bodyPr/>
          <a:lstStyle/>
          <a:p>
            <a:r>
              <a:rPr lang="en-GB"/>
              <a:t>Java Community Uzbekistan | Dockerizing full app lifecycle</a:t>
            </a:r>
          </a:p>
        </p:txBody>
      </p:sp>
      <p:sp>
        <p:nvSpPr>
          <p:cNvPr id="6" name="Slide Number Placeholder 5">
            <a:extLst>
              <a:ext uri="{FF2B5EF4-FFF2-40B4-BE49-F238E27FC236}">
                <a16:creationId xmlns:a16="http://schemas.microsoft.com/office/drawing/2014/main" id="{34261774-B30D-1FB8-DB34-C2B43C3ADB96}"/>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2268406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40552-4732-A7F8-EE2F-FD3939EE55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48E2546-9D4B-7F81-06D0-C7289AE5EE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2DD379-FFCE-6B97-7176-311E6F3C80FB}"/>
              </a:ext>
            </a:extLst>
          </p:cNvPr>
          <p:cNvSpPr>
            <a:spLocks noGrp="1"/>
          </p:cNvSpPr>
          <p:nvPr>
            <p:ph type="dt" sz="half" idx="10"/>
          </p:nvPr>
        </p:nvSpPr>
        <p:spPr/>
        <p:txBody>
          <a:bodyPr/>
          <a:lstStyle/>
          <a:p>
            <a:fld id="{F5B9C0CD-00D3-4C70-9663-305B412C2A61}" type="datetime1">
              <a:rPr lang="en-GB" smtClean="0"/>
              <a:t>09/11/2023</a:t>
            </a:fld>
            <a:endParaRPr lang="en-GB"/>
          </a:p>
        </p:txBody>
      </p:sp>
      <p:sp>
        <p:nvSpPr>
          <p:cNvPr id="5" name="Footer Placeholder 4">
            <a:extLst>
              <a:ext uri="{FF2B5EF4-FFF2-40B4-BE49-F238E27FC236}">
                <a16:creationId xmlns:a16="http://schemas.microsoft.com/office/drawing/2014/main" id="{8EFC2530-DC46-2776-C2C5-CD27CF4360E4}"/>
              </a:ext>
            </a:extLst>
          </p:cNvPr>
          <p:cNvSpPr>
            <a:spLocks noGrp="1"/>
          </p:cNvSpPr>
          <p:nvPr>
            <p:ph type="ftr" sz="quarter" idx="11"/>
          </p:nvPr>
        </p:nvSpPr>
        <p:spPr/>
        <p:txBody>
          <a:bodyPr/>
          <a:lstStyle/>
          <a:p>
            <a:r>
              <a:rPr lang="en-GB"/>
              <a:t>Java Community Uzbekistan | Dockerizing full app lifecycle</a:t>
            </a:r>
          </a:p>
        </p:txBody>
      </p:sp>
      <p:sp>
        <p:nvSpPr>
          <p:cNvPr id="6" name="Slide Number Placeholder 5">
            <a:extLst>
              <a:ext uri="{FF2B5EF4-FFF2-40B4-BE49-F238E27FC236}">
                <a16:creationId xmlns:a16="http://schemas.microsoft.com/office/drawing/2014/main" id="{A32A76EE-E4A9-F4AF-3B43-E275B394C615}"/>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3682640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8FF99-D543-65D0-EF4A-7B54C6CAD0D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317EA4-4F57-6B61-4F4B-9939BFB5D2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81366C5-3397-FF2E-0190-0E5F01086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B6F0686-83C8-9766-1689-B50A7A041091}"/>
              </a:ext>
            </a:extLst>
          </p:cNvPr>
          <p:cNvSpPr>
            <a:spLocks noGrp="1"/>
          </p:cNvSpPr>
          <p:nvPr>
            <p:ph type="dt" sz="half" idx="10"/>
          </p:nvPr>
        </p:nvSpPr>
        <p:spPr/>
        <p:txBody>
          <a:bodyPr/>
          <a:lstStyle/>
          <a:p>
            <a:fld id="{2208CCD0-AF2E-408E-924B-4A862FFEEF48}" type="datetime1">
              <a:rPr lang="en-GB" smtClean="0"/>
              <a:t>09/11/2023</a:t>
            </a:fld>
            <a:endParaRPr lang="en-GB"/>
          </a:p>
        </p:txBody>
      </p:sp>
      <p:sp>
        <p:nvSpPr>
          <p:cNvPr id="6" name="Footer Placeholder 5">
            <a:extLst>
              <a:ext uri="{FF2B5EF4-FFF2-40B4-BE49-F238E27FC236}">
                <a16:creationId xmlns:a16="http://schemas.microsoft.com/office/drawing/2014/main" id="{FD60505D-E452-B1B7-5807-03D497248AF0}"/>
              </a:ext>
            </a:extLst>
          </p:cNvPr>
          <p:cNvSpPr>
            <a:spLocks noGrp="1"/>
          </p:cNvSpPr>
          <p:nvPr>
            <p:ph type="ftr" sz="quarter" idx="11"/>
          </p:nvPr>
        </p:nvSpPr>
        <p:spPr/>
        <p:txBody>
          <a:bodyPr/>
          <a:lstStyle/>
          <a:p>
            <a:r>
              <a:rPr lang="en-GB"/>
              <a:t>Java Community Uzbekistan | Dockerizing full app lifecycle</a:t>
            </a:r>
          </a:p>
        </p:txBody>
      </p:sp>
      <p:sp>
        <p:nvSpPr>
          <p:cNvPr id="7" name="Slide Number Placeholder 6">
            <a:extLst>
              <a:ext uri="{FF2B5EF4-FFF2-40B4-BE49-F238E27FC236}">
                <a16:creationId xmlns:a16="http://schemas.microsoft.com/office/drawing/2014/main" id="{1AF07CB3-8A22-60AF-B312-2F9B6D706ABD}"/>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33723753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60EC-C85A-F16D-021A-6613ADC317D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ACFEFBD-0BF9-12DA-77BE-4B14CEEB0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56F8E-13DF-B934-3728-07E9821B80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C893947-2FF2-1E03-D884-875055BCCC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D64D43-A1DF-19A1-39FF-7C9A85DD41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C545E77-F19C-B862-B4C1-4E1C60DE9617}"/>
              </a:ext>
            </a:extLst>
          </p:cNvPr>
          <p:cNvSpPr>
            <a:spLocks noGrp="1"/>
          </p:cNvSpPr>
          <p:nvPr>
            <p:ph type="dt" sz="half" idx="10"/>
          </p:nvPr>
        </p:nvSpPr>
        <p:spPr/>
        <p:txBody>
          <a:bodyPr/>
          <a:lstStyle/>
          <a:p>
            <a:fld id="{5FCA3A08-06A0-4422-9701-6EE251378764}" type="datetime1">
              <a:rPr lang="en-GB" smtClean="0"/>
              <a:t>09/11/2023</a:t>
            </a:fld>
            <a:endParaRPr lang="en-GB"/>
          </a:p>
        </p:txBody>
      </p:sp>
      <p:sp>
        <p:nvSpPr>
          <p:cNvPr id="8" name="Footer Placeholder 7">
            <a:extLst>
              <a:ext uri="{FF2B5EF4-FFF2-40B4-BE49-F238E27FC236}">
                <a16:creationId xmlns:a16="http://schemas.microsoft.com/office/drawing/2014/main" id="{F4F2F9DC-9BFE-0F63-1ED1-7A0CAC66E124}"/>
              </a:ext>
            </a:extLst>
          </p:cNvPr>
          <p:cNvSpPr>
            <a:spLocks noGrp="1"/>
          </p:cNvSpPr>
          <p:nvPr>
            <p:ph type="ftr" sz="quarter" idx="11"/>
          </p:nvPr>
        </p:nvSpPr>
        <p:spPr/>
        <p:txBody>
          <a:bodyPr/>
          <a:lstStyle/>
          <a:p>
            <a:r>
              <a:rPr lang="en-GB"/>
              <a:t>Java Community Uzbekistan | Dockerizing full app lifecycle</a:t>
            </a:r>
          </a:p>
        </p:txBody>
      </p:sp>
      <p:sp>
        <p:nvSpPr>
          <p:cNvPr id="9" name="Slide Number Placeholder 8">
            <a:extLst>
              <a:ext uri="{FF2B5EF4-FFF2-40B4-BE49-F238E27FC236}">
                <a16:creationId xmlns:a16="http://schemas.microsoft.com/office/drawing/2014/main" id="{E74E028B-14F7-AAD7-5281-5E42B5D3CD82}"/>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2316714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C76-B145-78BF-9696-8A8375CFE33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324B71A-40CD-88C6-D303-90C00C993095}"/>
              </a:ext>
            </a:extLst>
          </p:cNvPr>
          <p:cNvSpPr>
            <a:spLocks noGrp="1"/>
          </p:cNvSpPr>
          <p:nvPr>
            <p:ph type="dt" sz="half" idx="10"/>
          </p:nvPr>
        </p:nvSpPr>
        <p:spPr/>
        <p:txBody>
          <a:bodyPr/>
          <a:lstStyle/>
          <a:p>
            <a:fld id="{02315FA1-C42A-42AE-966F-08074D26BC14}" type="datetime1">
              <a:rPr lang="en-GB" smtClean="0"/>
              <a:t>09/11/2023</a:t>
            </a:fld>
            <a:endParaRPr lang="en-GB"/>
          </a:p>
        </p:txBody>
      </p:sp>
      <p:sp>
        <p:nvSpPr>
          <p:cNvPr id="4" name="Footer Placeholder 3">
            <a:extLst>
              <a:ext uri="{FF2B5EF4-FFF2-40B4-BE49-F238E27FC236}">
                <a16:creationId xmlns:a16="http://schemas.microsoft.com/office/drawing/2014/main" id="{4725B544-98BA-C4DF-C33D-34C03E033588}"/>
              </a:ext>
            </a:extLst>
          </p:cNvPr>
          <p:cNvSpPr>
            <a:spLocks noGrp="1"/>
          </p:cNvSpPr>
          <p:nvPr>
            <p:ph type="ftr" sz="quarter" idx="11"/>
          </p:nvPr>
        </p:nvSpPr>
        <p:spPr/>
        <p:txBody>
          <a:bodyPr/>
          <a:lstStyle/>
          <a:p>
            <a:r>
              <a:rPr lang="en-GB"/>
              <a:t>Java Community Uzbekistan | Dockerizing full app lifecycle</a:t>
            </a:r>
          </a:p>
        </p:txBody>
      </p:sp>
      <p:sp>
        <p:nvSpPr>
          <p:cNvPr id="5" name="Slide Number Placeholder 4">
            <a:extLst>
              <a:ext uri="{FF2B5EF4-FFF2-40B4-BE49-F238E27FC236}">
                <a16:creationId xmlns:a16="http://schemas.microsoft.com/office/drawing/2014/main" id="{8A36E03B-A053-6481-DBB5-13ADC7CD4205}"/>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2255400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4A8BE0-2DA1-C168-CC4A-0D950F01988C}"/>
              </a:ext>
            </a:extLst>
          </p:cNvPr>
          <p:cNvSpPr>
            <a:spLocks noGrp="1"/>
          </p:cNvSpPr>
          <p:nvPr>
            <p:ph type="dt" sz="half" idx="10"/>
          </p:nvPr>
        </p:nvSpPr>
        <p:spPr/>
        <p:txBody>
          <a:bodyPr/>
          <a:lstStyle/>
          <a:p>
            <a:fld id="{9EC36E4E-BED1-4223-B504-6F12B78F8161}" type="datetime1">
              <a:rPr lang="en-GB" smtClean="0"/>
              <a:t>09/11/2023</a:t>
            </a:fld>
            <a:endParaRPr lang="en-GB"/>
          </a:p>
        </p:txBody>
      </p:sp>
      <p:sp>
        <p:nvSpPr>
          <p:cNvPr id="3" name="Footer Placeholder 2">
            <a:extLst>
              <a:ext uri="{FF2B5EF4-FFF2-40B4-BE49-F238E27FC236}">
                <a16:creationId xmlns:a16="http://schemas.microsoft.com/office/drawing/2014/main" id="{A4026112-382B-8042-60F0-CDB9CFB5F9BB}"/>
              </a:ext>
            </a:extLst>
          </p:cNvPr>
          <p:cNvSpPr>
            <a:spLocks noGrp="1"/>
          </p:cNvSpPr>
          <p:nvPr>
            <p:ph type="ftr" sz="quarter" idx="11"/>
          </p:nvPr>
        </p:nvSpPr>
        <p:spPr/>
        <p:txBody>
          <a:bodyPr/>
          <a:lstStyle/>
          <a:p>
            <a:r>
              <a:rPr lang="en-GB"/>
              <a:t>Java Community Uzbekistan | Dockerizing full app lifecycle</a:t>
            </a:r>
          </a:p>
        </p:txBody>
      </p:sp>
      <p:sp>
        <p:nvSpPr>
          <p:cNvPr id="4" name="Slide Number Placeholder 3">
            <a:extLst>
              <a:ext uri="{FF2B5EF4-FFF2-40B4-BE49-F238E27FC236}">
                <a16:creationId xmlns:a16="http://schemas.microsoft.com/office/drawing/2014/main" id="{10AF4E6D-A26F-CDA3-CA49-BA6F61D004DF}"/>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2304627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9AA8F-FD38-D4CC-9698-CB8E2D4082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F6F9D23-4546-2D9E-7819-FCE87B288E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FF2D87C-B2B5-839C-BADB-23F034B8D5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C32E80-67D7-6D8F-011E-F7B4C046BBDB}"/>
              </a:ext>
            </a:extLst>
          </p:cNvPr>
          <p:cNvSpPr>
            <a:spLocks noGrp="1"/>
          </p:cNvSpPr>
          <p:nvPr>
            <p:ph type="dt" sz="half" idx="10"/>
          </p:nvPr>
        </p:nvSpPr>
        <p:spPr/>
        <p:txBody>
          <a:bodyPr/>
          <a:lstStyle/>
          <a:p>
            <a:fld id="{FD5AB996-F503-4503-B614-370907A3AB20}" type="datetime1">
              <a:rPr lang="en-GB" smtClean="0"/>
              <a:t>09/11/2023</a:t>
            </a:fld>
            <a:endParaRPr lang="en-GB"/>
          </a:p>
        </p:txBody>
      </p:sp>
      <p:sp>
        <p:nvSpPr>
          <p:cNvPr id="6" name="Footer Placeholder 5">
            <a:extLst>
              <a:ext uri="{FF2B5EF4-FFF2-40B4-BE49-F238E27FC236}">
                <a16:creationId xmlns:a16="http://schemas.microsoft.com/office/drawing/2014/main" id="{53716F8B-AA67-B474-3E6E-729C447F3FFA}"/>
              </a:ext>
            </a:extLst>
          </p:cNvPr>
          <p:cNvSpPr>
            <a:spLocks noGrp="1"/>
          </p:cNvSpPr>
          <p:nvPr>
            <p:ph type="ftr" sz="quarter" idx="11"/>
          </p:nvPr>
        </p:nvSpPr>
        <p:spPr/>
        <p:txBody>
          <a:bodyPr/>
          <a:lstStyle/>
          <a:p>
            <a:r>
              <a:rPr lang="en-GB"/>
              <a:t>Java Community Uzbekistan | Dockerizing full app lifecycle</a:t>
            </a:r>
          </a:p>
        </p:txBody>
      </p:sp>
      <p:sp>
        <p:nvSpPr>
          <p:cNvPr id="7" name="Slide Number Placeholder 6">
            <a:extLst>
              <a:ext uri="{FF2B5EF4-FFF2-40B4-BE49-F238E27FC236}">
                <a16:creationId xmlns:a16="http://schemas.microsoft.com/office/drawing/2014/main" id="{E5A05C3F-D1B1-9C79-B668-BB2ED25CB8EE}"/>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2893036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BEB66-E974-96F6-15ED-F40A6019BF3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51B7C72-C29A-3C7B-67D1-222C947A7F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1A6A8D1-291C-9738-CF25-2206E1F33F55}"/>
              </a:ext>
            </a:extLst>
          </p:cNvPr>
          <p:cNvSpPr>
            <a:spLocks noGrp="1"/>
          </p:cNvSpPr>
          <p:nvPr>
            <p:ph type="dt" sz="half" idx="10"/>
          </p:nvPr>
        </p:nvSpPr>
        <p:spPr/>
        <p:txBody>
          <a:bodyPr/>
          <a:lstStyle/>
          <a:p>
            <a:fld id="{56295C7A-E2F0-4B87-B304-391F7588FAF1}" type="datetime1">
              <a:rPr lang="en-GB" smtClean="0"/>
              <a:t>09/11/2023</a:t>
            </a:fld>
            <a:endParaRPr lang="en-GB"/>
          </a:p>
        </p:txBody>
      </p:sp>
      <p:sp>
        <p:nvSpPr>
          <p:cNvPr id="5" name="Footer Placeholder 4">
            <a:extLst>
              <a:ext uri="{FF2B5EF4-FFF2-40B4-BE49-F238E27FC236}">
                <a16:creationId xmlns:a16="http://schemas.microsoft.com/office/drawing/2014/main" id="{9FE5F2E2-6EC7-BBC5-5204-8B42F855ADA4}"/>
              </a:ext>
            </a:extLst>
          </p:cNvPr>
          <p:cNvSpPr>
            <a:spLocks noGrp="1"/>
          </p:cNvSpPr>
          <p:nvPr>
            <p:ph type="ftr" sz="quarter" idx="11"/>
          </p:nvPr>
        </p:nvSpPr>
        <p:spPr/>
        <p:txBody>
          <a:bodyPr/>
          <a:lstStyle/>
          <a:p>
            <a:r>
              <a:rPr lang="en-GB"/>
              <a:t>Java Community Uzbekistan | Dockerizing full app lifecycle</a:t>
            </a:r>
          </a:p>
        </p:txBody>
      </p:sp>
      <p:sp>
        <p:nvSpPr>
          <p:cNvPr id="6" name="Slide Number Placeholder 5">
            <a:extLst>
              <a:ext uri="{FF2B5EF4-FFF2-40B4-BE49-F238E27FC236}">
                <a16:creationId xmlns:a16="http://schemas.microsoft.com/office/drawing/2014/main" id="{34261774-B30D-1FB8-DB34-C2B43C3ADB96}"/>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22684063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9E1F9-0C8B-89FF-4B80-3CD21FF92E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1F66012-4BA3-7934-A7FA-06C33D0BB8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22CD70A-9214-5616-5F99-357791EA1F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D86154-17AC-4EA3-112F-E61C701AA8B4}"/>
              </a:ext>
            </a:extLst>
          </p:cNvPr>
          <p:cNvSpPr>
            <a:spLocks noGrp="1"/>
          </p:cNvSpPr>
          <p:nvPr>
            <p:ph type="dt" sz="half" idx="10"/>
          </p:nvPr>
        </p:nvSpPr>
        <p:spPr/>
        <p:txBody>
          <a:bodyPr/>
          <a:lstStyle/>
          <a:p>
            <a:fld id="{93F09484-5A09-41D3-937D-5175F3F7E881}" type="datetime1">
              <a:rPr lang="en-GB" smtClean="0"/>
              <a:t>09/11/2023</a:t>
            </a:fld>
            <a:endParaRPr lang="en-GB"/>
          </a:p>
        </p:txBody>
      </p:sp>
      <p:sp>
        <p:nvSpPr>
          <p:cNvPr id="6" name="Footer Placeholder 5">
            <a:extLst>
              <a:ext uri="{FF2B5EF4-FFF2-40B4-BE49-F238E27FC236}">
                <a16:creationId xmlns:a16="http://schemas.microsoft.com/office/drawing/2014/main" id="{F1B77518-49A3-FAB3-71B9-232ECA2E5982}"/>
              </a:ext>
            </a:extLst>
          </p:cNvPr>
          <p:cNvSpPr>
            <a:spLocks noGrp="1"/>
          </p:cNvSpPr>
          <p:nvPr>
            <p:ph type="ftr" sz="quarter" idx="11"/>
          </p:nvPr>
        </p:nvSpPr>
        <p:spPr/>
        <p:txBody>
          <a:bodyPr/>
          <a:lstStyle/>
          <a:p>
            <a:r>
              <a:rPr lang="en-GB"/>
              <a:t>Java Community Uzbekistan | Dockerizing full app lifecycle</a:t>
            </a:r>
          </a:p>
        </p:txBody>
      </p:sp>
      <p:sp>
        <p:nvSpPr>
          <p:cNvPr id="7" name="Slide Number Placeholder 6">
            <a:extLst>
              <a:ext uri="{FF2B5EF4-FFF2-40B4-BE49-F238E27FC236}">
                <a16:creationId xmlns:a16="http://schemas.microsoft.com/office/drawing/2014/main" id="{386ACE23-4461-6943-81C8-4FB1AE48C097}"/>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31208154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939F0-49EB-DE12-6FFF-2824983779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D7147F-C5F5-CCD6-3BEE-DDDCAF4838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C2A764-0404-3ED5-422A-06EB4272172F}"/>
              </a:ext>
            </a:extLst>
          </p:cNvPr>
          <p:cNvSpPr>
            <a:spLocks noGrp="1"/>
          </p:cNvSpPr>
          <p:nvPr>
            <p:ph type="dt" sz="half" idx="10"/>
          </p:nvPr>
        </p:nvSpPr>
        <p:spPr/>
        <p:txBody>
          <a:bodyPr/>
          <a:lstStyle/>
          <a:p>
            <a:fld id="{A4C77D9B-69E7-4940-B281-7A5A20290A04}" type="datetime1">
              <a:rPr lang="en-GB" smtClean="0"/>
              <a:t>09/11/2023</a:t>
            </a:fld>
            <a:endParaRPr lang="en-GB"/>
          </a:p>
        </p:txBody>
      </p:sp>
      <p:sp>
        <p:nvSpPr>
          <p:cNvPr id="5" name="Footer Placeholder 4">
            <a:extLst>
              <a:ext uri="{FF2B5EF4-FFF2-40B4-BE49-F238E27FC236}">
                <a16:creationId xmlns:a16="http://schemas.microsoft.com/office/drawing/2014/main" id="{638E3E57-CEAE-97F4-63D2-76E931ED0791}"/>
              </a:ext>
            </a:extLst>
          </p:cNvPr>
          <p:cNvSpPr>
            <a:spLocks noGrp="1"/>
          </p:cNvSpPr>
          <p:nvPr>
            <p:ph type="ftr" sz="quarter" idx="11"/>
          </p:nvPr>
        </p:nvSpPr>
        <p:spPr/>
        <p:txBody>
          <a:bodyPr/>
          <a:lstStyle/>
          <a:p>
            <a:r>
              <a:rPr lang="en-GB"/>
              <a:t>Java Community Uzbekistan | Dockerizing full app lifecycle</a:t>
            </a:r>
          </a:p>
        </p:txBody>
      </p:sp>
      <p:sp>
        <p:nvSpPr>
          <p:cNvPr id="6" name="Slide Number Placeholder 5">
            <a:extLst>
              <a:ext uri="{FF2B5EF4-FFF2-40B4-BE49-F238E27FC236}">
                <a16:creationId xmlns:a16="http://schemas.microsoft.com/office/drawing/2014/main" id="{80AA0314-3EE1-32CE-F9CE-FA74954D690C}"/>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2208633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43AEB3-2FB6-9208-797B-64FAD84229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959FA24-0204-5851-9C24-23D10A74AF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69336C-367A-7793-0470-F7D030F47446}"/>
              </a:ext>
            </a:extLst>
          </p:cNvPr>
          <p:cNvSpPr>
            <a:spLocks noGrp="1"/>
          </p:cNvSpPr>
          <p:nvPr>
            <p:ph type="dt" sz="half" idx="10"/>
          </p:nvPr>
        </p:nvSpPr>
        <p:spPr/>
        <p:txBody>
          <a:bodyPr/>
          <a:lstStyle/>
          <a:p>
            <a:fld id="{D6D64CC9-211B-4DF8-BD35-B0A1E98D1673}" type="datetime1">
              <a:rPr lang="en-GB" smtClean="0"/>
              <a:t>09/11/2023</a:t>
            </a:fld>
            <a:endParaRPr lang="en-GB"/>
          </a:p>
        </p:txBody>
      </p:sp>
      <p:sp>
        <p:nvSpPr>
          <p:cNvPr id="5" name="Footer Placeholder 4">
            <a:extLst>
              <a:ext uri="{FF2B5EF4-FFF2-40B4-BE49-F238E27FC236}">
                <a16:creationId xmlns:a16="http://schemas.microsoft.com/office/drawing/2014/main" id="{8E9AA4AC-635A-9190-CC21-B5DFE0047276}"/>
              </a:ext>
            </a:extLst>
          </p:cNvPr>
          <p:cNvSpPr>
            <a:spLocks noGrp="1"/>
          </p:cNvSpPr>
          <p:nvPr>
            <p:ph type="ftr" sz="quarter" idx="11"/>
          </p:nvPr>
        </p:nvSpPr>
        <p:spPr/>
        <p:txBody>
          <a:bodyPr/>
          <a:lstStyle/>
          <a:p>
            <a:r>
              <a:rPr lang="en-GB"/>
              <a:t>Java Community Uzbekistan | Dockerizing full app lifecycle</a:t>
            </a:r>
          </a:p>
        </p:txBody>
      </p:sp>
      <p:sp>
        <p:nvSpPr>
          <p:cNvPr id="6" name="Slide Number Placeholder 5">
            <a:extLst>
              <a:ext uri="{FF2B5EF4-FFF2-40B4-BE49-F238E27FC236}">
                <a16:creationId xmlns:a16="http://schemas.microsoft.com/office/drawing/2014/main" id="{9A4D686E-1AF4-A459-B48E-89B13C7792C7}"/>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3350587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11274552" cy="457200"/>
          </a:xfrm>
        </p:spPr>
        <p:txBody>
          <a:bodyPr/>
          <a:lstStyle>
            <a:lvl1pPr>
              <a:defRPr b="1">
                <a:latin typeface="+mn-lt"/>
              </a:defRPr>
            </a:lvl1pPr>
          </a:lstStyle>
          <a:p>
            <a:r>
              <a:rPr lang="en-US"/>
              <a:t>Click to edit Master title style</a:t>
            </a:r>
          </a:p>
        </p:txBody>
      </p:sp>
    </p:spTree>
    <p:extLst>
      <p:ext uri="{BB962C8B-B14F-4D97-AF65-F5344CB8AC3E}">
        <p14:creationId xmlns:p14="http://schemas.microsoft.com/office/powerpoint/2010/main" val="266076478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40552-4732-A7F8-EE2F-FD3939EE55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48E2546-9D4B-7F81-06D0-C7289AE5EE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2DD379-FFCE-6B97-7176-311E6F3C80FB}"/>
              </a:ext>
            </a:extLst>
          </p:cNvPr>
          <p:cNvSpPr>
            <a:spLocks noGrp="1"/>
          </p:cNvSpPr>
          <p:nvPr>
            <p:ph type="dt" sz="half" idx="10"/>
          </p:nvPr>
        </p:nvSpPr>
        <p:spPr/>
        <p:txBody>
          <a:bodyPr/>
          <a:lstStyle/>
          <a:p>
            <a:fld id="{329BB55D-8113-44EA-B7A5-6B55782AE299}" type="datetime1">
              <a:rPr lang="en-GB" smtClean="0"/>
              <a:t>09/11/2023</a:t>
            </a:fld>
            <a:endParaRPr lang="en-GB"/>
          </a:p>
        </p:txBody>
      </p:sp>
      <p:sp>
        <p:nvSpPr>
          <p:cNvPr id="5" name="Footer Placeholder 4">
            <a:extLst>
              <a:ext uri="{FF2B5EF4-FFF2-40B4-BE49-F238E27FC236}">
                <a16:creationId xmlns:a16="http://schemas.microsoft.com/office/drawing/2014/main" id="{8EFC2530-DC46-2776-C2C5-CD27CF4360E4}"/>
              </a:ext>
            </a:extLst>
          </p:cNvPr>
          <p:cNvSpPr>
            <a:spLocks noGrp="1"/>
          </p:cNvSpPr>
          <p:nvPr>
            <p:ph type="ftr" sz="quarter" idx="11"/>
          </p:nvPr>
        </p:nvSpPr>
        <p:spPr/>
        <p:txBody>
          <a:bodyPr/>
          <a:lstStyle/>
          <a:p>
            <a:r>
              <a:rPr lang="en-GB"/>
              <a:t>Java Community Uzbekistan | Dockerizing full app lifecycle</a:t>
            </a:r>
          </a:p>
        </p:txBody>
      </p:sp>
      <p:sp>
        <p:nvSpPr>
          <p:cNvPr id="6" name="Slide Number Placeholder 5">
            <a:extLst>
              <a:ext uri="{FF2B5EF4-FFF2-40B4-BE49-F238E27FC236}">
                <a16:creationId xmlns:a16="http://schemas.microsoft.com/office/drawing/2014/main" id="{A32A76EE-E4A9-F4AF-3B43-E275B394C615}"/>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368264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8FF99-D543-65D0-EF4A-7B54C6CAD0D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1317EA4-4F57-6B61-4F4B-9939BFB5D2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81366C5-3397-FF2E-0190-0E5F01086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B6F0686-83C8-9766-1689-B50A7A041091}"/>
              </a:ext>
            </a:extLst>
          </p:cNvPr>
          <p:cNvSpPr>
            <a:spLocks noGrp="1"/>
          </p:cNvSpPr>
          <p:nvPr>
            <p:ph type="dt" sz="half" idx="10"/>
          </p:nvPr>
        </p:nvSpPr>
        <p:spPr/>
        <p:txBody>
          <a:bodyPr/>
          <a:lstStyle/>
          <a:p>
            <a:fld id="{7D334005-654A-46B4-BCAD-37F4D4FBDE39}" type="datetime1">
              <a:rPr lang="en-GB" smtClean="0"/>
              <a:t>09/11/2023</a:t>
            </a:fld>
            <a:endParaRPr lang="en-GB"/>
          </a:p>
        </p:txBody>
      </p:sp>
      <p:sp>
        <p:nvSpPr>
          <p:cNvPr id="6" name="Footer Placeholder 5">
            <a:extLst>
              <a:ext uri="{FF2B5EF4-FFF2-40B4-BE49-F238E27FC236}">
                <a16:creationId xmlns:a16="http://schemas.microsoft.com/office/drawing/2014/main" id="{FD60505D-E452-B1B7-5807-03D497248AF0}"/>
              </a:ext>
            </a:extLst>
          </p:cNvPr>
          <p:cNvSpPr>
            <a:spLocks noGrp="1"/>
          </p:cNvSpPr>
          <p:nvPr>
            <p:ph type="ftr" sz="quarter" idx="11"/>
          </p:nvPr>
        </p:nvSpPr>
        <p:spPr/>
        <p:txBody>
          <a:bodyPr/>
          <a:lstStyle/>
          <a:p>
            <a:r>
              <a:rPr lang="en-GB"/>
              <a:t>Java Community Uzbekistan | Dockerizing full app lifecycle</a:t>
            </a:r>
          </a:p>
        </p:txBody>
      </p:sp>
      <p:sp>
        <p:nvSpPr>
          <p:cNvPr id="7" name="Slide Number Placeholder 6">
            <a:extLst>
              <a:ext uri="{FF2B5EF4-FFF2-40B4-BE49-F238E27FC236}">
                <a16:creationId xmlns:a16="http://schemas.microsoft.com/office/drawing/2014/main" id="{1AF07CB3-8A22-60AF-B312-2F9B6D706ABD}"/>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3372375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60EC-C85A-F16D-021A-6613ADC317D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ACFEFBD-0BF9-12DA-77BE-4B14CEEB0B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56F8E-13DF-B934-3728-07E9821B80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C893947-2FF2-1E03-D884-875055BCCC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D64D43-A1DF-19A1-39FF-7C9A85DD41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C545E77-F19C-B862-B4C1-4E1C60DE9617}"/>
              </a:ext>
            </a:extLst>
          </p:cNvPr>
          <p:cNvSpPr>
            <a:spLocks noGrp="1"/>
          </p:cNvSpPr>
          <p:nvPr>
            <p:ph type="dt" sz="half" idx="10"/>
          </p:nvPr>
        </p:nvSpPr>
        <p:spPr/>
        <p:txBody>
          <a:bodyPr/>
          <a:lstStyle/>
          <a:p>
            <a:fld id="{BB5A848E-D233-4EB7-A99B-EAE82D3FEF09}" type="datetime1">
              <a:rPr lang="en-GB" smtClean="0"/>
              <a:t>09/11/2023</a:t>
            </a:fld>
            <a:endParaRPr lang="en-GB"/>
          </a:p>
        </p:txBody>
      </p:sp>
      <p:sp>
        <p:nvSpPr>
          <p:cNvPr id="8" name="Footer Placeholder 7">
            <a:extLst>
              <a:ext uri="{FF2B5EF4-FFF2-40B4-BE49-F238E27FC236}">
                <a16:creationId xmlns:a16="http://schemas.microsoft.com/office/drawing/2014/main" id="{F4F2F9DC-9BFE-0F63-1ED1-7A0CAC66E124}"/>
              </a:ext>
            </a:extLst>
          </p:cNvPr>
          <p:cNvSpPr>
            <a:spLocks noGrp="1"/>
          </p:cNvSpPr>
          <p:nvPr>
            <p:ph type="ftr" sz="quarter" idx="11"/>
          </p:nvPr>
        </p:nvSpPr>
        <p:spPr/>
        <p:txBody>
          <a:bodyPr/>
          <a:lstStyle/>
          <a:p>
            <a:r>
              <a:rPr lang="en-GB"/>
              <a:t>Java Community Uzbekistan | Dockerizing full app lifecycle</a:t>
            </a:r>
          </a:p>
        </p:txBody>
      </p:sp>
      <p:sp>
        <p:nvSpPr>
          <p:cNvPr id="9" name="Slide Number Placeholder 8">
            <a:extLst>
              <a:ext uri="{FF2B5EF4-FFF2-40B4-BE49-F238E27FC236}">
                <a16:creationId xmlns:a16="http://schemas.microsoft.com/office/drawing/2014/main" id="{E74E028B-14F7-AAD7-5281-5E42B5D3CD82}"/>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2316714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C76-B145-78BF-9696-8A8375CFE33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324B71A-40CD-88C6-D303-90C00C993095}"/>
              </a:ext>
            </a:extLst>
          </p:cNvPr>
          <p:cNvSpPr>
            <a:spLocks noGrp="1"/>
          </p:cNvSpPr>
          <p:nvPr>
            <p:ph type="dt" sz="half" idx="10"/>
          </p:nvPr>
        </p:nvSpPr>
        <p:spPr/>
        <p:txBody>
          <a:bodyPr/>
          <a:lstStyle/>
          <a:p>
            <a:fld id="{3FB93EB1-1839-4F91-A495-4077C1CB9730}" type="datetime1">
              <a:rPr lang="en-GB" smtClean="0"/>
              <a:t>09/11/2023</a:t>
            </a:fld>
            <a:endParaRPr lang="en-GB"/>
          </a:p>
        </p:txBody>
      </p:sp>
      <p:sp>
        <p:nvSpPr>
          <p:cNvPr id="4" name="Footer Placeholder 3">
            <a:extLst>
              <a:ext uri="{FF2B5EF4-FFF2-40B4-BE49-F238E27FC236}">
                <a16:creationId xmlns:a16="http://schemas.microsoft.com/office/drawing/2014/main" id="{4725B544-98BA-C4DF-C33D-34C03E033588}"/>
              </a:ext>
            </a:extLst>
          </p:cNvPr>
          <p:cNvSpPr>
            <a:spLocks noGrp="1"/>
          </p:cNvSpPr>
          <p:nvPr>
            <p:ph type="ftr" sz="quarter" idx="11"/>
          </p:nvPr>
        </p:nvSpPr>
        <p:spPr/>
        <p:txBody>
          <a:bodyPr/>
          <a:lstStyle/>
          <a:p>
            <a:r>
              <a:rPr lang="en-GB"/>
              <a:t>Java Community Uzbekistan | Dockerizing full app lifecycle</a:t>
            </a:r>
          </a:p>
        </p:txBody>
      </p:sp>
      <p:sp>
        <p:nvSpPr>
          <p:cNvPr id="5" name="Slide Number Placeholder 4">
            <a:extLst>
              <a:ext uri="{FF2B5EF4-FFF2-40B4-BE49-F238E27FC236}">
                <a16:creationId xmlns:a16="http://schemas.microsoft.com/office/drawing/2014/main" id="{8A36E03B-A053-6481-DBB5-13ADC7CD4205}"/>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225540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4A8BE0-2DA1-C168-CC4A-0D950F01988C}"/>
              </a:ext>
            </a:extLst>
          </p:cNvPr>
          <p:cNvSpPr>
            <a:spLocks noGrp="1"/>
          </p:cNvSpPr>
          <p:nvPr>
            <p:ph type="dt" sz="half" idx="10"/>
          </p:nvPr>
        </p:nvSpPr>
        <p:spPr/>
        <p:txBody>
          <a:bodyPr/>
          <a:lstStyle/>
          <a:p>
            <a:fld id="{56EC2039-85BF-4937-A136-77C03BC9EA07}" type="datetime1">
              <a:rPr lang="en-GB" smtClean="0"/>
              <a:t>09/11/2023</a:t>
            </a:fld>
            <a:endParaRPr lang="en-GB"/>
          </a:p>
        </p:txBody>
      </p:sp>
      <p:sp>
        <p:nvSpPr>
          <p:cNvPr id="3" name="Footer Placeholder 2">
            <a:extLst>
              <a:ext uri="{FF2B5EF4-FFF2-40B4-BE49-F238E27FC236}">
                <a16:creationId xmlns:a16="http://schemas.microsoft.com/office/drawing/2014/main" id="{A4026112-382B-8042-60F0-CDB9CFB5F9BB}"/>
              </a:ext>
            </a:extLst>
          </p:cNvPr>
          <p:cNvSpPr>
            <a:spLocks noGrp="1"/>
          </p:cNvSpPr>
          <p:nvPr>
            <p:ph type="ftr" sz="quarter" idx="11"/>
          </p:nvPr>
        </p:nvSpPr>
        <p:spPr/>
        <p:txBody>
          <a:bodyPr/>
          <a:lstStyle/>
          <a:p>
            <a:r>
              <a:rPr lang="en-GB"/>
              <a:t>Java Community Uzbekistan | Dockerizing full app lifecycle</a:t>
            </a:r>
          </a:p>
        </p:txBody>
      </p:sp>
      <p:sp>
        <p:nvSpPr>
          <p:cNvPr id="4" name="Slide Number Placeholder 3">
            <a:extLst>
              <a:ext uri="{FF2B5EF4-FFF2-40B4-BE49-F238E27FC236}">
                <a16:creationId xmlns:a16="http://schemas.microsoft.com/office/drawing/2014/main" id="{10AF4E6D-A26F-CDA3-CA49-BA6F61D004DF}"/>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2304627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9AA8F-FD38-D4CC-9698-CB8E2D4082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F6F9D23-4546-2D9E-7819-FCE87B288E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FF2D87C-B2B5-839C-BADB-23F034B8D5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C32E80-67D7-6D8F-011E-F7B4C046BBDB}"/>
              </a:ext>
            </a:extLst>
          </p:cNvPr>
          <p:cNvSpPr>
            <a:spLocks noGrp="1"/>
          </p:cNvSpPr>
          <p:nvPr>
            <p:ph type="dt" sz="half" idx="10"/>
          </p:nvPr>
        </p:nvSpPr>
        <p:spPr/>
        <p:txBody>
          <a:bodyPr/>
          <a:lstStyle/>
          <a:p>
            <a:fld id="{50060F8B-5E85-4EEA-B77C-3A28B5356893}" type="datetime1">
              <a:rPr lang="en-GB" smtClean="0"/>
              <a:t>09/11/2023</a:t>
            </a:fld>
            <a:endParaRPr lang="en-GB"/>
          </a:p>
        </p:txBody>
      </p:sp>
      <p:sp>
        <p:nvSpPr>
          <p:cNvPr id="6" name="Footer Placeholder 5">
            <a:extLst>
              <a:ext uri="{FF2B5EF4-FFF2-40B4-BE49-F238E27FC236}">
                <a16:creationId xmlns:a16="http://schemas.microsoft.com/office/drawing/2014/main" id="{53716F8B-AA67-B474-3E6E-729C447F3FFA}"/>
              </a:ext>
            </a:extLst>
          </p:cNvPr>
          <p:cNvSpPr>
            <a:spLocks noGrp="1"/>
          </p:cNvSpPr>
          <p:nvPr>
            <p:ph type="ftr" sz="quarter" idx="11"/>
          </p:nvPr>
        </p:nvSpPr>
        <p:spPr/>
        <p:txBody>
          <a:bodyPr/>
          <a:lstStyle/>
          <a:p>
            <a:r>
              <a:rPr lang="en-GB"/>
              <a:t>Java Community Uzbekistan | Dockerizing full app lifecycle</a:t>
            </a:r>
          </a:p>
        </p:txBody>
      </p:sp>
      <p:sp>
        <p:nvSpPr>
          <p:cNvPr id="7" name="Slide Number Placeholder 6">
            <a:extLst>
              <a:ext uri="{FF2B5EF4-FFF2-40B4-BE49-F238E27FC236}">
                <a16:creationId xmlns:a16="http://schemas.microsoft.com/office/drawing/2014/main" id="{E5A05C3F-D1B1-9C79-B668-BB2ED25CB8EE}"/>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2893036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9E1F9-0C8B-89FF-4B80-3CD21FF92E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1F66012-4BA3-7934-A7FA-06C33D0BB8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22CD70A-9214-5616-5F99-357791EA1F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D86154-17AC-4EA3-112F-E61C701AA8B4}"/>
              </a:ext>
            </a:extLst>
          </p:cNvPr>
          <p:cNvSpPr>
            <a:spLocks noGrp="1"/>
          </p:cNvSpPr>
          <p:nvPr>
            <p:ph type="dt" sz="half" idx="10"/>
          </p:nvPr>
        </p:nvSpPr>
        <p:spPr/>
        <p:txBody>
          <a:bodyPr/>
          <a:lstStyle/>
          <a:p>
            <a:fld id="{5271D1D3-9509-4C6A-8C0B-31CF29FE2DE4}" type="datetime1">
              <a:rPr lang="en-GB" smtClean="0"/>
              <a:t>09/11/2023</a:t>
            </a:fld>
            <a:endParaRPr lang="en-GB"/>
          </a:p>
        </p:txBody>
      </p:sp>
      <p:sp>
        <p:nvSpPr>
          <p:cNvPr id="6" name="Footer Placeholder 5">
            <a:extLst>
              <a:ext uri="{FF2B5EF4-FFF2-40B4-BE49-F238E27FC236}">
                <a16:creationId xmlns:a16="http://schemas.microsoft.com/office/drawing/2014/main" id="{F1B77518-49A3-FAB3-71B9-232ECA2E5982}"/>
              </a:ext>
            </a:extLst>
          </p:cNvPr>
          <p:cNvSpPr>
            <a:spLocks noGrp="1"/>
          </p:cNvSpPr>
          <p:nvPr>
            <p:ph type="ftr" sz="quarter" idx="11"/>
          </p:nvPr>
        </p:nvSpPr>
        <p:spPr/>
        <p:txBody>
          <a:bodyPr/>
          <a:lstStyle/>
          <a:p>
            <a:r>
              <a:rPr lang="en-GB"/>
              <a:t>Java Community Uzbekistan | Dockerizing full app lifecycle</a:t>
            </a:r>
          </a:p>
        </p:txBody>
      </p:sp>
      <p:sp>
        <p:nvSpPr>
          <p:cNvPr id="7" name="Slide Number Placeholder 6">
            <a:extLst>
              <a:ext uri="{FF2B5EF4-FFF2-40B4-BE49-F238E27FC236}">
                <a16:creationId xmlns:a16="http://schemas.microsoft.com/office/drawing/2014/main" id="{386ACE23-4461-6943-81C8-4FB1AE48C097}"/>
              </a:ext>
            </a:extLst>
          </p:cNvPr>
          <p:cNvSpPr>
            <a:spLocks noGrp="1"/>
          </p:cNvSpPr>
          <p:nvPr>
            <p:ph type="sldNum" sz="quarter" idx="12"/>
          </p:nvPr>
        </p:nvSpPr>
        <p:spPr/>
        <p:txBody>
          <a:bodyPr/>
          <a:lstStyle/>
          <a:p>
            <a:fld id="{435ED8F4-E27D-48E5-A22E-AFDE7268BB8A}" type="slidenum">
              <a:rPr lang="en-GB" smtClean="0"/>
              <a:t>‹#›</a:t>
            </a:fld>
            <a:endParaRPr lang="en-GB"/>
          </a:p>
        </p:txBody>
      </p:sp>
    </p:spTree>
    <p:extLst>
      <p:ext uri="{BB962C8B-B14F-4D97-AF65-F5344CB8AC3E}">
        <p14:creationId xmlns:p14="http://schemas.microsoft.com/office/powerpoint/2010/main" val="3120815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6D6A49-07A5-CFC3-F8A7-D801740CFC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08F35F1-7199-131F-E46F-2E53135AF8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E5353A-0C25-2F50-5814-4A80639F95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8C2979-06F4-477C-8D97-EF8CEE6CE688}" type="datetime1">
              <a:rPr lang="en-GB" smtClean="0"/>
              <a:t>09/11/2023</a:t>
            </a:fld>
            <a:endParaRPr lang="en-GB"/>
          </a:p>
        </p:txBody>
      </p:sp>
      <p:sp>
        <p:nvSpPr>
          <p:cNvPr id="5" name="Footer Placeholder 4">
            <a:extLst>
              <a:ext uri="{FF2B5EF4-FFF2-40B4-BE49-F238E27FC236}">
                <a16:creationId xmlns:a16="http://schemas.microsoft.com/office/drawing/2014/main" id="{9418CB65-2E87-F5AE-F851-D6FD0AD374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Java Community Uzbekistan | Dockerizing full app lifecycle</a:t>
            </a:r>
          </a:p>
        </p:txBody>
      </p:sp>
      <p:sp>
        <p:nvSpPr>
          <p:cNvPr id="6" name="Slide Number Placeholder 5">
            <a:extLst>
              <a:ext uri="{FF2B5EF4-FFF2-40B4-BE49-F238E27FC236}">
                <a16:creationId xmlns:a16="http://schemas.microsoft.com/office/drawing/2014/main" id="{F9DB59C5-6A2F-8A21-E85D-4847F84437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5ED8F4-E27D-48E5-A22E-AFDE7268BB8A}" type="slidenum">
              <a:rPr lang="en-GB" smtClean="0"/>
              <a:t>‹#›</a:t>
            </a:fld>
            <a:endParaRPr lang="en-GB"/>
          </a:p>
        </p:txBody>
      </p:sp>
    </p:spTree>
    <p:extLst>
      <p:ext uri="{BB962C8B-B14F-4D97-AF65-F5344CB8AC3E}">
        <p14:creationId xmlns:p14="http://schemas.microsoft.com/office/powerpoint/2010/main" val="2393779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6D6A49-07A5-CFC3-F8A7-D801740CFC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08F35F1-7199-131F-E46F-2E53135AF8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E5353A-0C25-2F50-5814-4A80639F95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327F2A-D6C5-4430-B543-BD081A50C665}" type="datetime1">
              <a:rPr lang="en-GB" smtClean="0"/>
              <a:t>09/11/2023</a:t>
            </a:fld>
            <a:endParaRPr lang="en-GB"/>
          </a:p>
        </p:txBody>
      </p:sp>
      <p:sp>
        <p:nvSpPr>
          <p:cNvPr id="5" name="Footer Placeholder 4">
            <a:extLst>
              <a:ext uri="{FF2B5EF4-FFF2-40B4-BE49-F238E27FC236}">
                <a16:creationId xmlns:a16="http://schemas.microsoft.com/office/drawing/2014/main" id="{9418CB65-2E87-F5AE-F851-D6FD0AD374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Java Community Uzbekistan | Dockerizing full app lifecycle</a:t>
            </a:r>
          </a:p>
        </p:txBody>
      </p:sp>
      <p:sp>
        <p:nvSpPr>
          <p:cNvPr id="6" name="Slide Number Placeholder 5">
            <a:extLst>
              <a:ext uri="{FF2B5EF4-FFF2-40B4-BE49-F238E27FC236}">
                <a16:creationId xmlns:a16="http://schemas.microsoft.com/office/drawing/2014/main" id="{F9DB59C5-6A2F-8A21-E85D-4847F84437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5ED8F4-E27D-48E5-A22E-AFDE7268BB8A}" type="slidenum">
              <a:rPr lang="en-GB" smtClean="0"/>
              <a:t>‹#›</a:t>
            </a:fld>
            <a:endParaRPr lang="en-GB"/>
          </a:p>
        </p:txBody>
      </p:sp>
    </p:spTree>
    <p:extLst>
      <p:ext uri="{BB962C8B-B14F-4D97-AF65-F5344CB8AC3E}">
        <p14:creationId xmlns:p14="http://schemas.microsoft.com/office/powerpoint/2010/main" val="239377948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8.png"/><Relationship Id="rId4" Type="http://schemas.microsoft.com/office/2007/relationships/hdphoto" Target="../media/hdphoto1.wdp"/><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ogo&#10;&#10;Description automatically generated">
            <a:extLst>
              <a:ext uri="{FF2B5EF4-FFF2-40B4-BE49-F238E27FC236}">
                <a16:creationId xmlns:a16="http://schemas.microsoft.com/office/drawing/2014/main" id="{978AC4CB-CCB0-277C-D3CE-1F06533DE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019" y="1449732"/>
            <a:ext cx="2525818" cy="2677472"/>
          </a:xfrm>
          <a:prstGeom prst="rect">
            <a:avLst/>
          </a:prstGeom>
        </p:spPr>
      </p:pic>
      <p:sp>
        <p:nvSpPr>
          <p:cNvPr id="2" name="Title 1">
            <a:extLst>
              <a:ext uri="{FF2B5EF4-FFF2-40B4-BE49-F238E27FC236}">
                <a16:creationId xmlns:a16="http://schemas.microsoft.com/office/drawing/2014/main" id="{9D9E577A-51F7-00E9-EBFC-CD5BD783A69C}"/>
              </a:ext>
            </a:extLst>
          </p:cNvPr>
          <p:cNvSpPr>
            <a:spLocks noGrp="1"/>
          </p:cNvSpPr>
          <p:nvPr>
            <p:ph type="ctrTitle"/>
          </p:nvPr>
        </p:nvSpPr>
        <p:spPr>
          <a:xfrm>
            <a:off x="1748272" y="1827750"/>
            <a:ext cx="4620584" cy="1395780"/>
          </a:xfrm>
        </p:spPr>
        <p:txBody>
          <a:bodyPr>
            <a:normAutofit/>
          </a:bodyPr>
          <a:lstStyle/>
          <a:p>
            <a:pPr algn="l"/>
            <a:r>
              <a:rPr lang="en-GB" sz="4400" b="1" err="1">
                <a:ea typeface="+mj-lt"/>
                <a:cs typeface="+mj-lt"/>
              </a:rPr>
              <a:t>Dockerizing</a:t>
            </a:r>
            <a:r>
              <a:rPr lang="en-GB" sz="4400" b="1">
                <a:ea typeface="+mj-lt"/>
                <a:cs typeface="+mj-lt"/>
              </a:rPr>
              <a:t> full </a:t>
            </a:r>
            <a:br>
              <a:rPr lang="en-GB" sz="4400" b="1">
                <a:ea typeface="+mj-lt"/>
                <a:cs typeface="+mj-lt"/>
              </a:rPr>
            </a:br>
            <a:r>
              <a:rPr lang="en-GB" sz="4400" b="1">
                <a:ea typeface="+mj-lt"/>
                <a:cs typeface="+mj-lt"/>
              </a:rPr>
              <a:t>app lifecycle</a:t>
            </a:r>
            <a:endParaRPr lang="en-US" b="1"/>
          </a:p>
        </p:txBody>
      </p:sp>
      <p:pic>
        <p:nvPicPr>
          <p:cNvPr id="14" name="Picture 13" descr="Icon&#10;&#10;Description automatically generated">
            <a:extLst>
              <a:ext uri="{FF2B5EF4-FFF2-40B4-BE49-F238E27FC236}">
                <a16:creationId xmlns:a16="http://schemas.microsoft.com/office/drawing/2014/main" id="{64CD5E78-397B-36CC-23E3-06B5CA563C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485" y="0"/>
            <a:ext cx="7052371" cy="6858000"/>
          </a:xfrm>
          <a:prstGeom prst="rect">
            <a:avLst/>
          </a:prstGeom>
        </p:spPr>
      </p:pic>
      <p:pic>
        <p:nvPicPr>
          <p:cNvPr id="5" name="Picture 4">
            <a:extLst>
              <a:ext uri="{FF2B5EF4-FFF2-40B4-BE49-F238E27FC236}">
                <a16:creationId xmlns:a16="http://schemas.microsoft.com/office/drawing/2014/main" id="{6F571759-C6B9-C513-E18A-E242C3A6881D}"/>
              </a:ext>
            </a:extLst>
          </p:cNvPr>
          <p:cNvPicPr>
            <a:picLocks noChangeAspect="1"/>
          </p:cNvPicPr>
          <p:nvPr/>
        </p:nvPicPr>
        <p:blipFill rotWithShape="1">
          <a:blip r:embed="rId5">
            <a:extLst>
              <a:ext uri="{28A0092B-C50C-407E-A947-70E740481C1C}">
                <a14:useLocalDpi xmlns:a14="http://schemas.microsoft.com/office/drawing/2010/main" val="0"/>
              </a:ext>
            </a:extLst>
          </a:blip>
          <a:srcRect l="-13111" r="12436"/>
          <a:stretch/>
        </p:blipFill>
        <p:spPr>
          <a:xfrm>
            <a:off x="4943475" y="0"/>
            <a:ext cx="724852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7" name="Picture 6" descr="Icon&#10;&#10;Description automatically generated">
            <a:extLst>
              <a:ext uri="{FF2B5EF4-FFF2-40B4-BE49-F238E27FC236}">
                <a16:creationId xmlns:a16="http://schemas.microsoft.com/office/drawing/2014/main" id="{0E207E5A-6F35-ABE0-78C3-764283C295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4689" y="3101412"/>
            <a:ext cx="2701590" cy="3285544"/>
          </a:xfrm>
          <a:prstGeom prst="rect">
            <a:avLst/>
          </a:prstGeom>
        </p:spPr>
      </p:pic>
      <p:sp>
        <p:nvSpPr>
          <p:cNvPr id="4" name="Slide Number Placeholder 3">
            <a:extLst>
              <a:ext uri="{FF2B5EF4-FFF2-40B4-BE49-F238E27FC236}">
                <a16:creationId xmlns:a16="http://schemas.microsoft.com/office/drawing/2014/main" id="{719D07D7-2C8D-A98F-6B08-1B348F2062CF}"/>
              </a:ext>
            </a:extLst>
          </p:cNvPr>
          <p:cNvSpPr>
            <a:spLocks noGrp="1"/>
          </p:cNvSpPr>
          <p:nvPr>
            <p:ph type="sldNum" sz="quarter" idx="12"/>
          </p:nvPr>
        </p:nvSpPr>
        <p:spPr/>
        <p:txBody>
          <a:bodyPr/>
          <a:lstStyle/>
          <a:p>
            <a:fld id="{435ED8F4-E27D-48E5-A22E-AFDE7268BB8A}" type="slidenum">
              <a:rPr lang="en-GB" smtClean="0"/>
              <a:t>1</a:t>
            </a:fld>
            <a:endParaRPr lang="en-GB"/>
          </a:p>
        </p:txBody>
      </p:sp>
    </p:spTree>
    <p:extLst>
      <p:ext uri="{BB962C8B-B14F-4D97-AF65-F5344CB8AC3E}">
        <p14:creationId xmlns:p14="http://schemas.microsoft.com/office/powerpoint/2010/main" val="245987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D070812-DFD1-3577-4E3F-3D2F02DF66A7}"/>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F1E29BA9-569D-60CC-B657-29406F12CF32}"/>
              </a:ext>
            </a:extLst>
          </p:cNvPr>
          <p:cNvSpPr>
            <a:spLocks noGrp="1"/>
          </p:cNvSpPr>
          <p:nvPr>
            <p:ph type="title"/>
          </p:nvPr>
        </p:nvSpPr>
        <p:spPr>
          <a:xfrm>
            <a:off x="6467474" y="256381"/>
            <a:ext cx="5183188" cy="667544"/>
          </a:xfrm>
          <a:solidFill>
            <a:schemeClr val="bg1">
              <a:alpha val="67000"/>
            </a:schemeClr>
          </a:solidFill>
        </p:spPr>
        <p:txBody>
          <a:bodyPr>
            <a:normAutofit/>
          </a:bodyPr>
          <a:lstStyle/>
          <a:p>
            <a:r>
              <a:rPr lang="en-GB" sz="2400"/>
              <a:t>Let’s see how we can deploy it…</a:t>
            </a:r>
          </a:p>
        </p:txBody>
      </p:sp>
      <p:sp>
        <p:nvSpPr>
          <p:cNvPr id="9" name="Content Placeholder 8">
            <a:extLst>
              <a:ext uri="{FF2B5EF4-FFF2-40B4-BE49-F238E27FC236}">
                <a16:creationId xmlns:a16="http://schemas.microsoft.com/office/drawing/2014/main" id="{B99730D8-FD22-943C-353F-700F5179772F}"/>
              </a:ext>
            </a:extLst>
          </p:cNvPr>
          <p:cNvSpPr>
            <a:spLocks noGrp="1"/>
          </p:cNvSpPr>
          <p:nvPr>
            <p:ph sz="quarter" idx="4"/>
          </p:nvPr>
        </p:nvSpPr>
        <p:spPr>
          <a:xfrm>
            <a:off x="6715125" y="1866104"/>
            <a:ext cx="5183188" cy="4639470"/>
          </a:xfrm>
        </p:spPr>
        <p:txBody>
          <a:bodyPr>
            <a:normAutofit/>
          </a:bodyPr>
          <a:lstStyle/>
          <a:p>
            <a:r>
              <a:rPr lang="en-US" sz="1800">
                <a:solidFill>
                  <a:schemeClr val="accent6">
                    <a:lumMod val="75000"/>
                  </a:schemeClr>
                </a:solidFill>
              </a:rPr>
              <a:t>Doesn’t require any overhead layer</a:t>
            </a:r>
          </a:p>
          <a:p>
            <a:r>
              <a:rPr lang="en-US" sz="1800">
                <a:solidFill>
                  <a:srgbClr val="FF0000"/>
                </a:solidFill>
              </a:rPr>
              <a:t>Hardware upgrades are difficult to implement and can lead to considerable downtime</a:t>
            </a:r>
          </a:p>
          <a:p>
            <a:r>
              <a:rPr lang="en-GB" sz="1800" b="1" u="sng">
                <a:solidFill>
                  <a:srgbClr val="FF0000"/>
                </a:solidFill>
              </a:rPr>
              <a:t>Poor capacity optimization</a:t>
            </a:r>
          </a:p>
          <a:p>
            <a:r>
              <a:rPr lang="en-GB" sz="1800" b="1" u="sng">
                <a:solidFill>
                  <a:srgbClr val="FF0000"/>
                </a:solidFill>
              </a:rPr>
              <a:t>Large upfront costs</a:t>
            </a:r>
          </a:p>
        </p:txBody>
      </p:sp>
      <p:sp>
        <p:nvSpPr>
          <p:cNvPr id="2" name="Text Placeholder 7">
            <a:extLst>
              <a:ext uri="{FF2B5EF4-FFF2-40B4-BE49-F238E27FC236}">
                <a16:creationId xmlns:a16="http://schemas.microsoft.com/office/drawing/2014/main" id="{7B74F570-71ED-04E5-DC84-CFAE81397171}"/>
              </a:ext>
            </a:extLst>
          </p:cNvPr>
          <p:cNvSpPr txBox="1">
            <a:spLocks/>
          </p:cNvSpPr>
          <p:nvPr/>
        </p:nvSpPr>
        <p:spPr>
          <a:xfrm>
            <a:off x="6715125" y="1269205"/>
            <a:ext cx="5183188" cy="46196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000"/>
              <a:t>Deployment to physical machine has:</a:t>
            </a:r>
          </a:p>
        </p:txBody>
      </p:sp>
      <p:sp>
        <p:nvSpPr>
          <p:cNvPr id="6" name="Slide Number Placeholder 5">
            <a:extLst>
              <a:ext uri="{FF2B5EF4-FFF2-40B4-BE49-F238E27FC236}">
                <a16:creationId xmlns:a16="http://schemas.microsoft.com/office/drawing/2014/main" id="{C6EB644A-D2FD-EEC5-64F9-C8F33F1BDB7E}"/>
              </a:ext>
            </a:extLst>
          </p:cNvPr>
          <p:cNvSpPr>
            <a:spLocks noGrp="1"/>
          </p:cNvSpPr>
          <p:nvPr>
            <p:ph type="sldNum" sz="quarter" idx="12"/>
          </p:nvPr>
        </p:nvSpPr>
        <p:spPr/>
        <p:txBody>
          <a:bodyPr/>
          <a:lstStyle/>
          <a:p>
            <a:fld id="{435ED8F4-E27D-48E5-A22E-AFDE7268BB8A}" type="slidenum">
              <a:rPr lang="en-GB" smtClean="0"/>
              <a:t>10</a:t>
            </a:fld>
            <a:endParaRPr lang="en-GB"/>
          </a:p>
        </p:txBody>
      </p:sp>
      <p:pic>
        <p:nvPicPr>
          <p:cNvPr id="7" name="Picture 6">
            <a:extLst>
              <a:ext uri="{FF2B5EF4-FFF2-40B4-BE49-F238E27FC236}">
                <a16:creationId xmlns:a16="http://schemas.microsoft.com/office/drawing/2014/main" id="{1F14F9EF-D8A7-1162-E226-EA1D9E8CF77F}"/>
              </a:ext>
            </a:extLst>
          </p:cNvPr>
          <p:cNvPicPr>
            <a:picLocks noChangeAspect="1"/>
          </p:cNvPicPr>
          <p:nvPr/>
        </p:nvPicPr>
        <p:blipFill>
          <a:blip r:embed="rId3"/>
          <a:stretch>
            <a:fillRect/>
          </a:stretch>
        </p:blipFill>
        <p:spPr>
          <a:xfrm>
            <a:off x="2242146" y="110808"/>
            <a:ext cx="1582095" cy="3169455"/>
          </a:xfrm>
          <a:prstGeom prst="rect">
            <a:avLst/>
          </a:prstGeom>
        </p:spPr>
      </p:pic>
      <p:pic>
        <p:nvPicPr>
          <p:cNvPr id="10" name="Picture 9">
            <a:extLst>
              <a:ext uri="{FF2B5EF4-FFF2-40B4-BE49-F238E27FC236}">
                <a16:creationId xmlns:a16="http://schemas.microsoft.com/office/drawing/2014/main" id="{5D988296-1071-3B16-0122-538C8ACD784A}"/>
              </a:ext>
            </a:extLst>
          </p:cNvPr>
          <p:cNvPicPr>
            <a:picLocks noChangeAspect="1"/>
          </p:cNvPicPr>
          <p:nvPr/>
        </p:nvPicPr>
        <p:blipFill>
          <a:blip r:embed="rId4"/>
          <a:stretch>
            <a:fillRect/>
          </a:stretch>
        </p:blipFill>
        <p:spPr>
          <a:xfrm>
            <a:off x="4190606" y="283015"/>
            <a:ext cx="1582096" cy="3016776"/>
          </a:xfrm>
          <a:prstGeom prst="rect">
            <a:avLst/>
          </a:prstGeom>
        </p:spPr>
      </p:pic>
      <p:pic>
        <p:nvPicPr>
          <p:cNvPr id="13" name="Picture 12">
            <a:extLst>
              <a:ext uri="{FF2B5EF4-FFF2-40B4-BE49-F238E27FC236}">
                <a16:creationId xmlns:a16="http://schemas.microsoft.com/office/drawing/2014/main" id="{5828BAD1-67C5-3DE2-02C0-604708BF5A72}"/>
              </a:ext>
            </a:extLst>
          </p:cNvPr>
          <p:cNvPicPr>
            <a:picLocks noChangeAspect="1"/>
          </p:cNvPicPr>
          <p:nvPr/>
        </p:nvPicPr>
        <p:blipFill>
          <a:blip r:embed="rId5"/>
          <a:stretch>
            <a:fillRect/>
          </a:stretch>
        </p:blipFill>
        <p:spPr>
          <a:xfrm>
            <a:off x="293687" y="456835"/>
            <a:ext cx="1582095" cy="2837769"/>
          </a:xfrm>
          <a:prstGeom prst="rect">
            <a:avLst/>
          </a:prstGeom>
        </p:spPr>
      </p:pic>
      <p:pic>
        <p:nvPicPr>
          <p:cNvPr id="17" name="Picture 16">
            <a:extLst>
              <a:ext uri="{FF2B5EF4-FFF2-40B4-BE49-F238E27FC236}">
                <a16:creationId xmlns:a16="http://schemas.microsoft.com/office/drawing/2014/main" id="{28074F98-02C0-25DB-F9C3-E718CBCCABB2}"/>
              </a:ext>
            </a:extLst>
          </p:cNvPr>
          <p:cNvPicPr>
            <a:picLocks noChangeAspect="1"/>
          </p:cNvPicPr>
          <p:nvPr/>
        </p:nvPicPr>
        <p:blipFill>
          <a:blip r:embed="rId3"/>
          <a:stretch>
            <a:fillRect/>
          </a:stretch>
        </p:blipFill>
        <p:spPr>
          <a:xfrm>
            <a:off x="2242146" y="3481810"/>
            <a:ext cx="1582095" cy="3169455"/>
          </a:xfrm>
          <a:prstGeom prst="rect">
            <a:avLst/>
          </a:prstGeom>
        </p:spPr>
      </p:pic>
      <p:pic>
        <p:nvPicPr>
          <p:cNvPr id="18" name="Picture 17">
            <a:extLst>
              <a:ext uri="{FF2B5EF4-FFF2-40B4-BE49-F238E27FC236}">
                <a16:creationId xmlns:a16="http://schemas.microsoft.com/office/drawing/2014/main" id="{7886F84C-E1D5-27CD-01D1-41F843057A7B}"/>
              </a:ext>
            </a:extLst>
          </p:cNvPr>
          <p:cNvPicPr>
            <a:picLocks noChangeAspect="1"/>
          </p:cNvPicPr>
          <p:nvPr/>
        </p:nvPicPr>
        <p:blipFill>
          <a:blip r:embed="rId4"/>
          <a:stretch>
            <a:fillRect/>
          </a:stretch>
        </p:blipFill>
        <p:spPr>
          <a:xfrm>
            <a:off x="4190606" y="3654017"/>
            <a:ext cx="1582096" cy="3016776"/>
          </a:xfrm>
          <a:prstGeom prst="rect">
            <a:avLst/>
          </a:prstGeom>
        </p:spPr>
      </p:pic>
      <p:pic>
        <p:nvPicPr>
          <p:cNvPr id="19" name="Picture 18">
            <a:extLst>
              <a:ext uri="{FF2B5EF4-FFF2-40B4-BE49-F238E27FC236}">
                <a16:creationId xmlns:a16="http://schemas.microsoft.com/office/drawing/2014/main" id="{B1D267A0-81D6-45F8-3828-11D80E997780}"/>
              </a:ext>
            </a:extLst>
          </p:cNvPr>
          <p:cNvPicPr>
            <a:picLocks noChangeAspect="1"/>
          </p:cNvPicPr>
          <p:nvPr/>
        </p:nvPicPr>
        <p:blipFill>
          <a:blip r:embed="rId5"/>
          <a:stretch>
            <a:fillRect/>
          </a:stretch>
        </p:blipFill>
        <p:spPr>
          <a:xfrm>
            <a:off x="293687" y="3827837"/>
            <a:ext cx="1582095" cy="2837769"/>
          </a:xfrm>
          <a:prstGeom prst="rect">
            <a:avLst/>
          </a:prstGeom>
        </p:spPr>
      </p:pic>
    </p:spTree>
    <p:extLst>
      <p:ext uri="{BB962C8B-B14F-4D97-AF65-F5344CB8AC3E}">
        <p14:creationId xmlns:p14="http://schemas.microsoft.com/office/powerpoint/2010/main" val="249089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D070812-DFD1-3577-4E3F-3D2F02DF66A7}"/>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F1E29BA9-569D-60CC-B657-29406F12CF32}"/>
              </a:ext>
            </a:extLst>
          </p:cNvPr>
          <p:cNvSpPr>
            <a:spLocks noGrp="1"/>
          </p:cNvSpPr>
          <p:nvPr>
            <p:ph type="title"/>
          </p:nvPr>
        </p:nvSpPr>
        <p:spPr>
          <a:xfrm>
            <a:off x="6467474" y="256381"/>
            <a:ext cx="5183188" cy="667544"/>
          </a:xfrm>
          <a:solidFill>
            <a:schemeClr val="bg1">
              <a:alpha val="67000"/>
            </a:schemeClr>
          </a:solidFill>
        </p:spPr>
        <p:txBody>
          <a:bodyPr>
            <a:normAutofit/>
          </a:bodyPr>
          <a:lstStyle/>
          <a:p>
            <a:r>
              <a:rPr lang="en-US" sz="2400"/>
              <a:t>… or virtual servers?</a:t>
            </a:r>
            <a:endParaRPr lang="en-GB" sz="2400"/>
          </a:p>
        </p:txBody>
      </p:sp>
      <p:sp>
        <p:nvSpPr>
          <p:cNvPr id="9" name="Content Placeholder 8">
            <a:extLst>
              <a:ext uri="{FF2B5EF4-FFF2-40B4-BE49-F238E27FC236}">
                <a16:creationId xmlns:a16="http://schemas.microsoft.com/office/drawing/2014/main" id="{B99730D8-FD22-943C-353F-700F5179772F}"/>
              </a:ext>
            </a:extLst>
          </p:cNvPr>
          <p:cNvSpPr>
            <a:spLocks noGrp="1"/>
          </p:cNvSpPr>
          <p:nvPr>
            <p:ph sz="quarter" idx="4"/>
          </p:nvPr>
        </p:nvSpPr>
        <p:spPr>
          <a:xfrm>
            <a:off x="6715125" y="1866104"/>
            <a:ext cx="5183188" cy="4639470"/>
          </a:xfrm>
        </p:spPr>
        <p:txBody>
          <a:bodyPr>
            <a:normAutofit/>
          </a:bodyPr>
          <a:lstStyle/>
          <a:p>
            <a:r>
              <a:rPr lang="en-US" sz="1800" dirty="0">
                <a:solidFill>
                  <a:schemeClr val="accent6">
                    <a:lumMod val="75000"/>
                  </a:schemeClr>
                </a:solidFill>
              </a:rPr>
              <a:t>Advanced capacity optimization is enabled by load balancing</a:t>
            </a:r>
          </a:p>
          <a:p>
            <a:r>
              <a:rPr lang="en-US" sz="1800" dirty="0">
                <a:solidFill>
                  <a:schemeClr val="accent6">
                    <a:lumMod val="75000"/>
                  </a:schemeClr>
                </a:solidFill>
              </a:rPr>
              <a:t>Hardware upgrades are easier to implement</a:t>
            </a:r>
          </a:p>
          <a:p>
            <a:r>
              <a:rPr lang="en-US" sz="1800" dirty="0">
                <a:solidFill>
                  <a:schemeClr val="accent6">
                    <a:lumMod val="75000"/>
                  </a:schemeClr>
                </a:solidFill>
              </a:rPr>
              <a:t>Security</a:t>
            </a:r>
            <a:endParaRPr lang="en-GB" sz="1800" dirty="0">
              <a:solidFill>
                <a:srgbClr val="FF0000"/>
              </a:solidFill>
            </a:endParaRPr>
          </a:p>
          <a:p>
            <a:r>
              <a:rPr lang="en-GB" sz="1800" dirty="0">
                <a:solidFill>
                  <a:srgbClr val="FF0000"/>
                </a:solidFill>
              </a:rPr>
              <a:t>VM software licenses</a:t>
            </a:r>
          </a:p>
          <a:p>
            <a:r>
              <a:rPr lang="en-US" sz="1800" dirty="0">
                <a:solidFill>
                  <a:srgbClr val="FF0000"/>
                </a:solidFill>
              </a:rPr>
              <a:t>Some level of overhead is required for running VMs</a:t>
            </a:r>
          </a:p>
          <a:p>
            <a:r>
              <a:rPr lang="en-US" sz="1800" dirty="0">
                <a:solidFill>
                  <a:srgbClr val="FF0000"/>
                </a:solidFill>
              </a:rPr>
              <a:t>Slow startup </a:t>
            </a:r>
          </a:p>
          <a:p>
            <a:r>
              <a:rPr lang="en-US" sz="1800" dirty="0">
                <a:solidFill>
                  <a:srgbClr val="FF0000"/>
                </a:solidFill>
              </a:rPr>
              <a:t>Frequent deployment of the application might be risky</a:t>
            </a:r>
          </a:p>
          <a:p>
            <a:endParaRPr lang="en-GB" sz="1800" dirty="0">
              <a:solidFill>
                <a:schemeClr val="accent6">
                  <a:lumMod val="75000"/>
                </a:schemeClr>
              </a:solidFill>
            </a:endParaRPr>
          </a:p>
        </p:txBody>
      </p:sp>
      <p:sp>
        <p:nvSpPr>
          <p:cNvPr id="2" name="Text Placeholder 7">
            <a:extLst>
              <a:ext uri="{FF2B5EF4-FFF2-40B4-BE49-F238E27FC236}">
                <a16:creationId xmlns:a16="http://schemas.microsoft.com/office/drawing/2014/main" id="{7B74F570-71ED-04E5-DC84-CFAE81397171}"/>
              </a:ext>
            </a:extLst>
          </p:cNvPr>
          <p:cNvSpPr txBox="1">
            <a:spLocks/>
          </p:cNvSpPr>
          <p:nvPr/>
        </p:nvSpPr>
        <p:spPr>
          <a:xfrm>
            <a:off x="6715125" y="1269205"/>
            <a:ext cx="5183188" cy="46196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000"/>
              <a:t>Deployment to virtual machine:</a:t>
            </a:r>
          </a:p>
        </p:txBody>
      </p:sp>
      <p:pic>
        <p:nvPicPr>
          <p:cNvPr id="11" name="Picture 10">
            <a:extLst>
              <a:ext uri="{FF2B5EF4-FFF2-40B4-BE49-F238E27FC236}">
                <a16:creationId xmlns:a16="http://schemas.microsoft.com/office/drawing/2014/main" id="{B7422F1B-642A-7AF6-6372-5C3C33B1430E}"/>
              </a:ext>
            </a:extLst>
          </p:cNvPr>
          <p:cNvPicPr>
            <a:picLocks noChangeAspect="1"/>
          </p:cNvPicPr>
          <p:nvPr/>
        </p:nvPicPr>
        <p:blipFill>
          <a:blip r:embed="rId3"/>
          <a:stretch>
            <a:fillRect/>
          </a:stretch>
        </p:blipFill>
        <p:spPr>
          <a:xfrm>
            <a:off x="965919" y="95491"/>
            <a:ext cx="4997536" cy="6667018"/>
          </a:xfrm>
          <a:prstGeom prst="rect">
            <a:avLst/>
          </a:prstGeom>
        </p:spPr>
      </p:pic>
      <p:sp>
        <p:nvSpPr>
          <p:cNvPr id="4" name="Slide Number Placeholder 3">
            <a:extLst>
              <a:ext uri="{FF2B5EF4-FFF2-40B4-BE49-F238E27FC236}">
                <a16:creationId xmlns:a16="http://schemas.microsoft.com/office/drawing/2014/main" id="{1AA8FF5E-73DE-68DE-86F2-F8AC127C74BA}"/>
              </a:ext>
            </a:extLst>
          </p:cNvPr>
          <p:cNvSpPr>
            <a:spLocks noGrp="1"/>
          </p:cNvSpPr>
          <p:nvPr>
            <p:ph type="sldNum" sz="quarter" idx="12"/>
          </p:nvPr>
        </p:nvSpPr>
        <p:spPr/>
        <p:txBody>
          <a:bodyPr/>
          <a:lstStyle/>
          <a:p>
            <a:fld id="{435ED8F4-E27D-48E5-A22E-AFDE7268BB8A}" type="slidenum">
              <a:rPr lang="en-GB" smtClean="0"/>
              <a:t>11</a:t>
            </a:fld>
            <a:endParaRPr lang="en-GB"/>
          </a:p>
        </p:txBody>
      </p:sp>
    </p:spTree>
    <p:extLst>
      <p:ext uri="{BB962C8B-B14F-4D97-AF65-F5344CB8AC3E}">
        <p14:creationId xmlns:p14="http://schemas.microsoft.com/office/powerpoint/2010/main" val="205887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D070812-DFD1-3577-4E3F-3D2F02DF66A7}"/>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F1E29BA9-569D-60CC-B657-29406F12CF32}"/>
              </a:ext>
            </a:extLst>
          </p:cNvPr>
          <p:cNvSpPr>
            <a:spLocks noGrp="1"/>
          </p:cNvSpPr>
          <p:nvPr>
            <p:ph type="title"/>
          </p:nvPr>
        </p:nvSpPr>
        <p:spPr>
          <a:xfrm>
            <a:off x="6467474" y="256381"/>
            <a:ext cx="5183188" cy="667544"/>
          </a:xfrm>
          <a:solidFill>
            <a:schemeClr val="bg1">
              <a:alpha val="67000"/>
            </a:schemeClr>
          </a:solidFill>
        </p:spPr>
        <p:txBody>
          <a:bodyPr>
            <a:normAutofit/>
          </a:bodyPr>
          <a:lstStyle/>
          <a:p>
            <a:r>
              <a:rPr lang="en-GB" sz="2400"/>
              <a:t>Ideal deployment unit?</a:t>
            </a:r>
          </a:p>
        </p:txBody>
      </p:sp>
      <p:sp>
        <p:nvSpPr>
          <p:cNvPr id="9" name="Content Placeholder 8">
            <a:extLst>
              <a:ext uri="{FF2B5EF4-FFF2-40B4-BE49-F238E27FC236}">
                <a16:creationId xmlns:a16="http://schemas.microsoft.com/office/drawing/2014/main" id="{B99730D8-FD22-943C-353F-700F5179772F}"/>
              </a:ext>
            </a:extLst>
          </p:cNvPr>
          <p:cNvSpPr>
            <a:spLocks noGrp="1"/>
          </p:cNvSpPr>
          <p:nvPr>
            <p:ph sz="quarter" idx="4"/>
          </p:nvPr>
        </p:nvSpPr>
        <p:spPr>
          <a:xfrm>
            <a:off x="6715125" y="1866104"/>
            <a:ext cx="5183188" cy="4639470"/>
          </a:xfrm>
        </p:spPr>
        <p:txBody>
          <a:bodyPr>
            <a:normAutofit/>
          </a:bodyPr>
          <a:lstStyle/>
          <a:p>
            <a:r>
              <a:rPr lang="en-GB" sz="1800">
                <a:solidFill>
                  <a:schemeClr val="accent6">
                    <a:lumMod val="75000"/>
                  </a:schemeClr>
                </a:solidFill>
              </a:rPr>
              <a:t>Immutable</a:t>
            </a:r>
          </a:p>
          <a:p>
            <a:r>
              <a:rPr lang="en-GB" sz="1800">
                <a:solidFill>
                  <a:schemeClr val="accent6">
                    <a:lumMod val="75000"/>
                  </a:schemeClr>
                </a:solidFill>
              </a:rPr>
              <a:t>Includes applications</a:t>
            </a:r>
          </a:p>
          <a:p>
            <a:r>
              <a:rPr lang="en-GB" sz="1800">
                <a:solidFill>
                  <a:schemeClr val="accent6">
                    <a:lumMod val="75000"/>
                  </a:schemeClr>
                </a:solidFill>
              </a:rPr>
              <a:t>Includes all applications dependencies:</a:t>
            </a:r>
          </a:p>
          <a:p>
            <a:pPr lvl="1"/>
            <a:r>
              <a:rPr lang="en-GB" sz="1800">
                <a:solidFill>
                  <a:schemeClr val="accent6">
                    <a:lumMod val="75000"/>
                  </a:schemeClr>
                </a:solidFill>
              </a:rPr>
              <a:t>Libraries</a:t>
            </a:r>
          </a:p>
          <a:p>
            <a:pPr lvl="1"/>
            <a:r>
              <a:rPr lang="en-GB" sz="1800">
                <a:solidFill>
                  <a:schemeClr val="accent6">
                    <a:lumMod val="75000"/>
                  </a:schemeClr>
                </a:solidFill>
              </a:rPr>
              <a:t>Runtime environments (JVM/Node.JS)</a:t>
            </a:r>
          </a:p>
          <a:p>
            <a:r>
              <a:rPr lang="en-GB" sz="1800">
                <a:solidFill>
                  <a:schemeClr val="accent6">
                    <a:lumMod val="75000"/>
                  </a:schemeClr>
                </a:solidFill>
              </a:rPr>
              <a:t>Includes OS tools our application and runtime environment depend on</a:t>
            </a:r>
          </a:p>
        </p:txBody>
      </p:sp>
      <p:sp>
        <p:nvSpPr>
          <p:cNvPr id="2" name="Text Placeholder 7">
            <a:extLst>
              <a:ext uri="{FF2B5EF4-FFF2-40B4-BE49-F238E27FC236}">
                <a16:creationId xmlns:a16="http://schemas.microsoft.com/office/drawing/2014/main" id="{7B74F570-71ED-04E5-DC84-CFAE81397171}"/>
              </a:ext>
            </a:extLst>
          </p:cNvPr>
          <p:cNvSpPr txBox="1">
            <a:spLocks/>
          </p:cNvSpPr>
          <p:nvPr/>
        </p:nvSpPr>
        <p:spPr>
          <a:xfrm>
            <a:off x="6562846" y="1180619"/>
            <a:ext cx="5335467" cy="550550"/>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000"/>
              <a:t>What if we could create a single deployment unit which is:</a:t>
            </a:r>
          </a:p>
        </p:txBody>
      </p:sp>
      <p:pic>
        <p:nvPicPr>
          <p:cNvPr id="14" name="Picture 13">
            <a:extLst>
              <a:ext uri="{FF2B5EF4-FFF2-40B4-BE49-F238E27FC236}">
                <a16:creationId xmlns:a16="http://schemas.microsoft.com/office/drawing/2014/main" id="{0B009E8F-A63D-13C7-EF8C-1B5D6286A81C}"/>
              </a:ext>
            </a:extLst>
          </p:cNvPr>
          <p:cNvPicPr>
            <a:picLocks noChangeAspect="1"/>
          </p:cNvPicPr>
          <p:nvPr/>
        </p:nvPicPr>
        <p:blipFill>
          <a:blip r:embed="rId3"/>
          <a:stretch>
            <a:fillRect/>
          </a:stretch>
        </p:blipFill>
        <p:spPr>
          <a:xfrm>
            <a:off x="1362075" y="104775"/>
            <a:ext cx="3371850" cy="6648450"/>
          </a:xfrm>
          <a:prstGeom prst="rect">
            <a:avLst/>
          </a:prstGeom>
        </p:spPr>
      </p:pic>
      <p:sp>
        <p:nvSpPr>
          <p:cNvPr id="4" name="Slide Number Placeholder 3">
            <a:extLst>
              <a:ext uri="{FF2B5EF4-FFF2-40B4-BE49-F238E27FC236}">
                <a16:creationId xmlns:a16="http://schemas.microsoft.com/office/drawing/2014/main" id="{35087B6B-6D7F-A5D0-87F0-9E2B112DE512}"/>
              </a:ext>
            </a:extLst>
          </p:cNvPr>
          <p:cNvSpPr>
            <a:spLocks noGrp="1"/>
          </p:cNvSpPr>
          <p:nvPr>
            <p:ph type="sldNum" sz="quarter" idx="12"/>
          </p:nvPr>
        </p:nvSpPr>
        <p:spPr/>
        <p:txBody>
          <a:bodyPr/>
          <a:lstStyle/>
          <a:p>
            <a:fld id="{435ED8F4-E27D-48E5-A22E-AFDE7268BB8A}" type="slidenum">
              <a:rPr lang="en-GB" smtClean="0"/>
              <a:t>12</a:t>
            </a:fld>
            <a:endParaRPr lang="en-GB"/>
          </a:p>
        </p:txBody>
      </p:sp>
    </p:spTree>
    <p:extLst>
      <p:ext uri="{BB962C8B-B14F-4D97-AF65-F5344CB8AC3E}">
        <p14:creationId xmlns:p14="http://schemas.microsoft.com/office/powerpoint/2010/main" val="294527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D6153F-406F-AF5F-BB6A-2E83CD747168}"/>
              </a:ext>
            </a:extLst>
          </p:cNvPr>
          <p:cNvSpPr>
            <a:spLocks noGrp="1"/>
          </p:cNvSpPr>
          <p:nvPr>
            <p:ph type="title"/>
          </p:nvPr>
        </p:nvSpPr>
        <p:spPr>
          <a:xfrm>
            <a:off x="838200" y="365125"/>
            <a:ext cx="10515600" cy="625475"/>
          </a:xfrm>
          <a:solidFill>
            <a:srgbClr val="FFFFFF">
              <a:alpha val="67000"/>
            </a:srgbClr>
          </a:solidFill>
        </p:spPr>
        <p:txBody>
          <a:bodyPr>
            <a:normAutofit/>
          </a:bodyPr>
          <a:lstStyle/>
          <a:p>
            <a:pPr algn="ctr"/>
            <a:r>
              <a:rPr lang="en-GB" sz="2400"/>
              <a:t>Instead of bringing whole JDK and OS, we take only we want…</a:t>
            </a:r>
          </a:p>
        </p:txBody>
      </p:sp>
      <p:pic>
        <p:nvPicPr>
          <p:cNvPr id="2" name="Picture 1" descr="Icon&#10;&#10;Description automatically generated">
            <a:extLst>
              <a:ext uri="{FF2B5EF4-FFF2-40B4-BE49-F238E27FC236}">
                <a16:creationId xmlns:a16="http://schemas.microsoft.com/office/drawing/2014/main" id="{3D35DAFD-3E7C-6D60-5846-B47B1F46C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2206" y="0"/>
            <a:ext cx="5429794" cy="4860235"/>
          </a:xfrm>
          <a:prstGeom prst="rect">
            <a:avLst/>
          </a:prstGeom>
        </p:spPr>
      </p:pic>
      <p:pic>
        <p:nvPicPr>
          <p:cNvPr id="9" name="Picture 8">
            <a:extLst>
              <a:ext uri="{FF2B5EF4-FFF2-40B4-BE49-F238E27FC236}">
                <a16:creationId xmlns:a16="http://schemas.microsoft.com/office/drawing/2014/main" id="{9201E62D-FDEF-3CDF-7F83-A2B62254F43C}"/>
              </a:ext>
            </a:extLst>
          </p:cNvPr>
          <p:cNvPicPr>
            <a:picLocks noChangeAspect="1"/>
          </p:cNvPicPr>
          <p:nvPr/>
        </p:nvPicPr>
        <p:blipFill>
          <a:blip r:embed="rId4"/>
          <a:stretch>
            <a:fillRect/>
          </a:stretch>
        </p:blipFill>
        <p:spPr>
          <a:xfrm>
            <a:off x="1090914" y="1180837"/>
            <a:ext cx="10010172" cy="5312038"/>
          </a:xfrm>
          <a:prstGeom prst="rect">
            <a:avLst/>
          </a:prstGeom>
        </p:spPr>
      </p:pic>
      <p:sp>
        <p:nvSpPr>
          <p:cNvPr id="4" name="Slide Number Placeholder 3">
            <a:extLst>
              <a:ext uri="{FF2B5EF4-FFF2-40B4-BE49-F238E27FC236}">
                <a16:creationId xmlns:a16="http://schemas.microsoft.com/office/drawing/2014/main" id="{0C6E80D9-C469-13D1-B289-17A850302EEE}"/>
              </a:ext>
            </a:extLst>
          </p:cNvPr>
          <p:cNvSpPr>
            <a:spLocks noGrp="1"/>
          </p:cNvSpPr>
          <p:nvPr>
            <p:ph type="sldNum" sz="quarter" idx="12"/>
          </p:nvPr>
        </p:nvSpPr>
        <p:spPr/>
        <p:txBody>
          <a:bodyPr/>
          <a:lstStyle/>
          <a:p>
            <a:fld id="{435ED8F4-E27D-48E5-A22E-AFDE7268BB8A}" type="slidenum">
              <a:rPr lang="en-GB" smtClean="0"/>
              <a:t>13</a:t>
            </a:fld>
            <a:endParaRPr lang="en-GB"/>
          </a:p>
        </p:txBody>
      </p:sp>
    </p:spTree>
    <p:extLst>
      <p:ext uri="{BB962C8B-B14F-4D97-AF65-F5344CB8AC3E}">
        <p14:creationId xmlns:p14="http://schemas.microsoft.com/office/powerpoint/2010/main" val="3665795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D070812-DFD1-3577-4E3F-3D2F02DF66A7}"/>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F1E29BA9-569D-60CC-B657-29406F12CF32}"/>
              </a:ext>
            </a:extLst>
          </p:cNvPr>
          <p:cNvSpPr>
            <a:spLocks noGrp="1"/>
          </p:cNvSpPr>
          <p:nvPr>
            <p:ph type="title"/>
          </p:nvPr>
        </p:nvSpPr>
        <p:spPr>
          <a:xfrm>
            <a:off x="6467474" y="256381"/>
            <a:ext cx="5183188" cy="667544"/>
          </a:xfrm>
          <a:solidFill>
            <a:schemeClr val="bg1">
              <a:alpha val="67000"/>
            </a:schemeClr>
          </a:solidFill>
        </p:spPr>
        <p:txBody>
          <a:bodyPr>
            <a:normAutofit/>
          </a:bodyPr>
          <a:lstStyle/>
          <a:p>
            <a:r>
              <a:rPr lang="en-GB" sz="2400"/>
              <a:t>That’s actually are containers!</a:t>
            </a:r>
          </a:p>
        </p:txBody>
      </p:sp>
      <p:sp>
        <p:nvSpPr>
          <p:cNvPr id="9" name="Content Placeholder 8">
            <a:extLst>
              <a:ext uri="{FF2B5EF4-FFF2-40B4-BE49-F238E27FC236}">
                <a16:creationId xmlns:a16="http://schemas.microsoft.com/office/drawing/2014/main" id="{B99730D8-FD22-943C-353F-700F5179772F}"/>
              </a:ext>
            </a:extLst>
          </p:cNvPr>
          <p:cNvSpPr>
            <a:spLocks noGrp="1"/>
          </p:cNvSpPr>
          <p:nvPr>
            <p:ph sz="quarter" idx="4"/>
          </p:nvPr>
        </p:nvSpPr>
        <p:spPr>
          <a:xfrm>
            <a:off x="6715125" y="1124532"/>
            <a:ext cx="5183188" cy="4639470"/>
          </a:xfrm>
        </p:spPr>
        <p:txBody>
          <a:bodyPr>
            <a:normAutofit/>
          </a:bodyPr>
          <a:lstStyle/>
          <a:p>
            <a:r>
              <a:rPr lang="en-GB" sz="1800">
                <a:solidFill>
                  <a:schemeClr val="accent6">
                    <a:lumMod val="75000"/>
                  </a:schemeClr>
                </a:solidFill>
              </a:rPr>
              <a:t>Supports virtualization</a:t>
            </a:r>
          </a:p>
          <a:p>
            <a:r>
              <a:rPr lang="en-GB" sz="1800">
                <a:solidFill>
                  <a:schemeClr val="accent6">
                    <a:lumMod val="75000"/>
                  </a:schemeClr>
                </a:solidFill>
              </a:rPr>
              <a:t>Has small size</a:t>
            </a:r>
          </a:p>
          <a:p>
            <a:r>
              <a:rPr lang="en-GB" sz="1800">
                <a:solidFill>
                  <a:schemeClr val="accent6">
                    <a:lumMod val="75000"/>
                  </a:schemeClr>
                </a:solidFill>
              </a:rPr>
              <a:t>Near-native performant</a:t>
            </a:r>
          </a:p>
          <a:p>
            <a:r>
              <a:rPr lang="en-GB" sz="1800">
                <a:solidFill>
                  <a:schemeClr val="accent6">
                    <a:lumMod val="75000"/>
                  </a:schemeClr>
                </a:solidFill>
              </a:rPr>
              <a:t>Replicable</a:t>
            </a:r>
          </a:p>
          <a:p>
            <a:r>
              <a:rPr lang="en-GB" sz="1800">
                <a:solidFill>
                  <a:schemeClr val="accent2">
                    <a:lumMod val="50000"/>
                  </a:schemeClr>
                </a:solidFill>
              </a:rPr>
              <a:t>Less secure</a:t>
            </a:r>
          </a:p>
          <a:p>
            <a:r>
              <a:rPr lang="en-GB" sz="1800">
                <a:solidFill>
                  <a:schemeClr val="accent2">
                    <a:lumMod val="50000"/>
                  </a:schemeClr>
                </a:solidFill>
              </a:rPr>
              <a:t>Compatibility with non-Linux operating systems</a:t>
            </a:r>
          </a:p>
          <a:p>
            <a:endParaRPr lang="en-GB" sz="1800">
              <a:solidFill>
                <a:schemeClr val="accent6">
                  <a:lumMod val="75000"/>
                </a:schemeClr>
              </a:solidFill>
            </a:endParaRPr>
          </a:p>
          <a:p>
            <a:pPr marL="0" indent="0">
              <a:buNone/>
            </a:pPr>
            <a:endParaRPr lang="en-GB" sz="1800"/>
          </a:p>
        </p:txBody>
      </p:sp>
      <p:sp>
        <p:nvSpPr>
          <p:cNvPr id="4" name="Slide Number Placeholder 3">
            <a:extLst>
              <a:ext uri="{FF2B5EF4-FFF2-40B4-BE49-F238E27FC236}">
                <a16:creationId xmlns:a16="http://schemas.microsoft.com/office/drawing/2014/main" id="{B25F0932-1BAD-61C6-47A2-81799D33D12D}"/>
              </a:ext>
            </a:extLst>
          </p:cNvPr>
          <p:cNvSpPr>
            <a:spLocks noGrp="1"/>
          </p:cNvSpPr>
          <p:nvPr>
            <p:ph type="sldNum" sz="quarter" idx="12"/>
          </p:nvPr>
        </p:nvSpPr>
        <p:spPr/>
        <p:txBody>
          <a:bodyPr/>
          <a:lstStyle/>
          <a:p>
            <a:fld id="{435ED8F4-E27D-48E5-A22E-AFDE7268BB8A}" type="slidenum">
              <a:rPr lang="en-GB" smtClean="0"/>
              <a:t>14</a:t>
            </a:fld>
            <a:endParaRPr lang="en-GB"/>
          </a:p>
        </p:txBody>
      </p:sp>
      <p:pic>
        <p:nvPicPr>
          <p:cNvPr id="3" name="Picture 2">
            <a:extLst>
              <a:ext uri="{FF2B5EF4-FFF2-40B4-BE49-F238E27FC236}">
                <a16:creationId xmlns:a16="http://schemas.microsoft.com/office/drawing/2014/main" id="{73957366-19B7-0C19-ABF8-6B476E82F98D}"/>
              </a:ext>
            </a:extLst>
          </p:cNvPr>
          <p:cNvPicPr>
            <a:picLocks noChangeAspect="1"/>
          </p:cNvPicPr>
          <p:nvPr/>
        </p:nvPicPr>
        <p:blipFill>
          <a:blip r:embed="rId3"/>
          <a:stretch>
            <a:fillRect/>
          </a:stretch>
        </p:blipFill>
        <p:spPr>
          <a:xfrm>
            <a:off x="3048000" y="658601"/>
            <a:ext cx="2883050" cy="5105401"/>
          </a:xfrm>
          <a:prstGeom prst="rect">
            <a:avLst/>
          </a:prstGeom>
        </p:spPr>
      </p:pic>
      <p:pic>
        <p:nvPicPr>
          <p:cNvPr id="7" name="Picture 6">
            <a:extLst>
              <a:ext uri="{FF2B5EF4-FFF2-40B4-BE49-F238E27FC236}">
                <a16:creationId xmlns:a16="http://schemas.microsoft.com/office/drawing/2014/main" id="{4FEE1C7A-81D1-E838-CCE7-273054A1CBB4}"/>
              </a:ext>
            </a:extLst>
          </p:cNvPr>
          <p:cNvPicPr>
            <a:picLocks noChangeAspect="1"/>
          </p:cNvPicPr>
          <p:nvPr/>
        </p:nvPicPr>
        <p:blipFill>
          <a:blip r:embed="rId4"/>
          <a:stretch>
            <a:fillRect/>
          </a:stretch>
        </p:blipFill>
        <p:spPr>
          <a:xfrm>
            <a:off x="261937" y="1400175"/>
            <a:ext cx="2333625" cy="4057650"/>
          </a:xfrm>
          <a:prstGeom prst="rect">
            <a:avLst/>
          </a:prstGeom>
        </p:spPr>
      </p:pic>
      <p:pic>
        <p:nvPicPr>
          <p:cNvPr id="10" name="Picture 9">
            <a:extLst>
              <a:ext uri="{FF2B5EF4-FFF2-40B4-BE49-F238E27FC236}">
                <a16:creationId xmlns:a16="http://schemas.microsoft.com/office/drawing/2014/main" id="{3EAE0D73-FFFF-6B05-1BD8-A703A955D629}"/>
              </a:ext>
            </a:extLst>
          </p:cNvPr>
          <p:cNvPicPr>
            <a:picLocks noChangeAspect="1"/>
          </p:cNvPicPr>
          <p:nvPr/>
        </p:nvPicPr>
        <p:blipFill>
          <a:blip r:embed="rId5"/>
          <a:stretch>
            <a:fillRect/>
          </a:stretch>
        </p:blipFill>
        <p:spPr>
          <a:xfrm rot="1175595">
            <a:off x="1510419" y="434917"/>
            <a:ext cx="1217389" cy="883688"/>
          </a:xfrm>
          <a:prstGeom prst="rect">
            <a:avLst/>
          </a:prstGeom>
        </p:spPr>
      </p:pic>
    </p:spTree>
    <p:extLst>
      <p:ext uri="{BB962C8B-B14F-4D97-AF65-F5344CB8AC3E}">
        <p14:creationId xmlns:p14="http://schemas.microsoft.com/office/powerpoint/2010/main" val="429245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92D76166-DA45-E276-04DE-3C654230F276}"/>
              </a:ext>
            </a:extLst>
          </p:cNvPr>
          <p:cNvSpPr/>
          <p:nvPr/>
        </p:nvSpPr>
        <p:spPr>
          <a:xfrm>
            <a:off x="2949103" y="291830"/>
            <a:ext cx="6293795" cy="59241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3">
            <a:extLst>
              <a:ext uri="{FF2B5EF4-FFF2-40B4-BE49-F238E27FC236}">
                <a16:creationId xmlns:a16="http://schemas.microsoft.com/office/drawing/2014/main" id="{27539B75-1DA9-ABF4-0C08-3D6F08FFED2B}"/>
              </a:ext>
            </a:extLst>
          </p:cNvPr>
          <p:cNvSpPr>
            <a:spLocks noGrp="1"/>
          </p:cNvSpPr>
          <p:nvPr>
            <p:ph type="ftr" sz="quarter" idx="11"/>
          </p:nvPr>
        </p:nvSpPr>
        <p:spPr/>
        <p:txBody>
          <a:bodyPr/>
          <a:lstStyle/>
          <a:p>
            <a:r>
              <a:rPr lang="en-GB"/>
              <a:t>Java Community Uzbekistan | Dockerizing full app lifecycle</a:t>
            </a:r>
          </a:p>
        </p:txBody>
      </p:sp>
      <p:sp>
        <p:nvSpPr>
          <p:cNvPr id="5" name="Slide Number Placeholder 4">
            <a:extLst>
              <a:ext uri="{FF2B5EF4-FFF2-40B4-BE49-F238E27FC236}">
                <a16:creationId xmlns:a16="http://schemas.microsoft.com/office/drawing/2014/main" id="{01774A04-C416-C9EF-F9C7-5ADB598D18E3}"/>
              </a:ext>
            </a:extLst>
          </p:cNvPr>
          <p:cNvSpPr>
            <a:spLocks noGrp="1"/>
          </p:cNvSpPr>
          <p:nvPr>
            <p:ph type="sldNum" sz="quarter" idx="12"/>
          </p:nvPr>
        </p:nvSpPr>
        <p:spPr/>
        <p:txBody>
          <a:bodyPr/>
          <a:lstStyle/>
          <a:p>
            <a:fld id="{435ED8F4-E27D-48E5-A22E-AFDE7268BB8A}" type="slidenum">
              <a:rPr lang="en-GB" smtClean="0"/>
              <a:t>15</a:t>
            </a:fld>
            <a:endParaRPr lang="en-GB"/>
          </a:p>
        </p:txBody>
      </p:sp>
      <p:sp>
        <p:nvSpPr>
          <p:cNvPr id="3" name="TextBox 2">
            <a:extLst>
              <a:ext uri="{FF2B5EF4-FFF2-40B4-BE49-F238E27FC236}">
                <a16:creationId xmlns:a16="http://schemas.microsoft.com/office/drawing/2014/main" id="{8C28E4A5-C5F7-5A5C-249F-8CE0776477E5}"/>
              </a:ext>
            </a:extLst>
          </p:cNvPr>
          <p:cNvSpPr txBox="1"/>
          <p:nvPr/>
        </p:nvSpPr>
        <p:spPr>
          <a:xfrm>
            <a:off x="3048000" y="2992292"/>
            <a:ext cx="6096000" cy="523220"/>
          </a:xfrm>
          <a:prstGeom prst="rect">
            <a:avLst/>
          </a:prstGeom>
          <a:noFill/>
        </p:spPr>
        <p:txBody>
          <a:bodyPr wrap="square">
            <a:spAutoFit/>
          </a:bodyPr>
          <a:lstStyle/>
          <a:p>
            <a:pPr algn="ctr"/>
            <a:r>
              <a:rPr lang="en-GB" sz="2800"/>
              <a:t>Demo of Dockerfile ⌨️</a:t>
            </a:r>
            <a:endParaRPr lang="en-US" sz="2800"/>
          </a:p>
        </p:txBody>
      </p:sp>
    </p:spTree>
    <p:extLst>
      <p:ext uri="{BB962C8B-B14F-4D97-AF65-F5344CB8AC3E}">
        <p14:creationId xmlns:p14="http://schemas.microsoft.com/office/powerpoint/2010/main" val="1215673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D070812-DFD1-3577-4E3F-3D2F02DF66A7}"/>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F1E29BA9-569D-60CC-B657-29406F12CF32}"/>
              </a:ext>
            </a:extLst>
          </p:cNvPr>
          <p:cNvSpPr>
            <a:spLocks noGrp="1"/>
          </p:cNvSpPr>
          <p:nvPr>
            <p:ph type="title"/>
          </p:nvPr>
        </p:nvSpPr>
        <p:spPr>
          <a:xfrm>
            <a:off x="6467474" y="256381"/>
            <a:ext cx="5183188" cy="667544"/>
          </a:xfrm>
          <a:solidFill>
            <a:schemeClr val="bg1">
              <a:alpha val="67000"/>
            </a:schemeClr>
          </a:solidFill>
        </p:spPr>
        <p:txBody>
          <a:bodyPr>
            <a:normAutofit/>
          </a:bodyPr>
          <a:lstStyle/>
          <a:p>
            <a:r>
              <a:rPr lang="en-GB" sz="2400"/>
              <a:t>We are ready to deploy!</a:t>
            </a:r>
          </a:p>
        </p:txBody>
      </p:sp>
      <p:pic>
        <p:nvPicPr>
          <p:cNvPr id="6" name="Picture 5">
            <a:extLst>
              <a:ext uri="{FF2B5EF4-FFF2-40B4-BE49-F238E27FC236}">
                <a16:creationId xmlns:a16="http://schemas.microsoft.com/office/drawing/2014/main" id="{BEF26398-352E-D56B-CC14-070818CA3FFF}"/>
              </a:ext>
            </a:extLst>
          </p:cNvPr>
          <p:cNvPicPr>
            <a:picLocks noChangeAspect="1"/>
          </p:cNvPicPr>
          <p:nvPr/>
        </p:nvPicPr>
        <p:blipFill>
          <a:blip r:embed="rId2"/>
          <a:stretch>
            <a:fillRect/>
          </a:stretch>
        </p:blipFill>
        <p:spPr>
          <a:xfrm>
            <a:off x="646113" y="0"/>
            <a:ext cx="5085453" cy="6858000"/>
          </a:xfrm>
          <a:prstGeom prst="rect">
            <a:avLst/>
          </a:prstGeom>
        </p:spPr>
      </p:pic>
      <p:sp>
        <p:nvSpPr>
          <p:cNvPr id="3" name="Slide Number Placeholder 2">
            <a:extLst>
              <a:ext uri="{FF2B5EF4-FFF2-40B4-BE49-F238E27FC236}">
                <a16:creationId xmlns:a16="http://schemas.microsoft.com/office/drawing/2014/main" id="{6D1FCA15-6904-072B-9BD7-E9B8DF615E7A}"/>
              </a:ext>
            </a:extLst>
          </p:cNvPr>
          <p:cNvSpPr>
            <a:spLocks noGrp="1"/>
          </p:cNvSpPr>
          <p:nvPr>
            <p:ph type="sldNum" sz="quarter" idx="12"/>
          </p:nvPr>
        </p:nvSpPr>
        <p:spPr/>
        <p:txBody>
          <a:bodyPr/>
          <a:lstStyle/>
          <a:p>
            <a:fld id="{435ED8F4-E27D-48E5-A22E-AFDE7268BB8A}" type="slidenum">
              <a:rPr lang="en-GB" smtClean="0"/>
              <a:t>16</a:t>
            </a:fld>
            <a:endParaRPr lang="en-GB"/>
          </a:p>
        </p:txBody>
      </p:sp>
    </p:spTree>
    <p:extLst>
      <p:ext uri="{BB962C8B-B14F-4D97-AF65-F5344CB8AC3E}">
        <p14:creationId xmlns:p14="http://schemas.microsoft.com/office/powerpoint/2010/main" val="2640046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FE3F1"/>
        </a:solidFill>
        <a:effectLst/>
      </p:bgPr>
    </p:bg>
    <p:spTree>
      <p:nvGrpSpPr>
        <p:cNvPr id="1" name=""/>
        <p:cNvGrpSpPr/>
        <p:nvPr/>
      </p:nvGrpSpPr>
      <p:grpSpPr>
        <a:xfrm>
          <a:off x="0" y="0"/>
          <a:ext cx="0" cy="0"/>
          <a:chOff x="0" y="0"/>
          <a:chExt cx="0" cy="0"/>
        </a:xfrm>
      </p:grpSpPr>
      <p:pic>
        <p:nvPicPr>
          <p:cNvPr id="12" name="Picture 11" descr="Logo&#10;&#10;Description automatically generated">
            <a:extLst>
              <a:ext uri="{FF2B5EF4-FFF2-40B4-BE49-F238E27FC236}">
                <a16:creationId xmlns:a16="http://schemas.microsoft.com/office/drawing/2014/main" id="{978AC4CB-CCB0-277C-D3CE-1F06533DE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328" y="2090264"/>
            <a:ext cx="2525818" cy="2677472"/>
          </a:xfrm>
          <a:prstGeom prst="rect">
            <a:avLst/>
          </a:prstGeom>
        </p:spPr>
      </p:pic>
      <p:pic>
        <p:nvPicPr>
          <p:cNvPr id="7" name="Picture 6" descr="Icon&#10;&#10;Description automatically generated">
            <a:extLst>
              <a:ext uri="{FF2B5EF4-FFF2-40B4-BE49-F238E27FC236}">
                <a16:creationId xmlns:a16="http://schemas.microsoft.com/office/drawing/2014/main" id="{0E207E5A-6F35-ABE0-78C3-764283C29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4689" y="3101412"/>
            <a:ext cx="2701590" cy="3285544"/>
          </a:xfrm>
          <a:prstGeom prst="rect">
            <a:avLst/>
          </a:prstGeom>
        </p:spPr>
      </p:pic>
      <p:sp>
        <p:nvSpPr>
          <p:cNvPr id="4" name="Slide Number Placeholder 3">
            <a:extLst>
              <a:ext uri="{FF2B5EF4-FFF2-40B4-BE49-F238E27FC236}">
                <a16:creationId xmlns:a16="http://schemas.microsoft.com/office/drawing/2014/main" id="{1B82EBBE-CE43-8C12-BD98-3D5812BCAFAC}"/>
              </a:ext>
            </a:extLst>
          </p:cNvPr>
          <p:cNvSpPr>
            <a:spLocks noGrp="1"/>
          </p:cNvSpPr>
          <p:nvPr>
            <p:ph type="sldNum" sz="quarter" idx="12"/>
          </p:nvPr>
        </p:nvSpPr>
        <p:spPr/>
        <p:txBody>
          <a:bodyPr/>
          <a:lstStyle/>
          <a:p>
            <a:fld id="{435ED8F4-E27D-48E5-A22E-AFDE7268BB8A}" type="slidenum">
              <a:rPr lang="en-GB" smtClean="0"/>
              <a:t>17</a:t>
            </a:fld>
            <a:endParaRPr lang="en-GB"/>
          </a:p>
        </p:txBody>
      </p:sp>
      <p:sp>
        <p:nvSpPr>
          <p:cNvPr id="2" name="Title 1">
            <a:extLst>
              <a:ext uri="{FF2B5EF4-FFF2-40B4-BE49-F238E27FC236}">
                <a16:creationId xmlns:a16="http://schemas.microsoft.com/office/drawing/2014/main" id="{9D9E577A-51F7-00E9-EBFC-CD5BD783A69C}"/>
              </a:ext>
            </a:extLst>
          </p:cNvPr>
          <p:cNvSpPr>
            <a:spLocks noGrp="1"/>
          </p:cNvSpPr>
          <p:nvPr>
            <p:ph type="ctrTitle"/>
          </p:nvPr>
        </p:nvSpPr>
        <p:spPr>
          <a:xfrm>
            <a:off x="2573033" y="2183860"/>
            <a:ext cx="6037567" cy="2490281"/>
          </a:xfrm>
        </p:spPr>
        <p:txBody>
          <a:bodyPr>
            <a:normAutofit/>
          </a:bodyPr>
          <a:lstStyle/>
          <a:p>
            <a:pPr algn="l"/>
            <a:r>
              <a:rPr lang="en-GB" sz="2800" b="1">
                <a:ea typeface="+mj-lt"/>
                <a:cs typeface="+mj-lt"/>
              </a:rPr>
              <a:t>Part 2</a:t>
            </a:r>
            <a:br>
              <a:rPr lang="en-GB" sz="4400" b="1">
                <a:ea typeface="+mj-lt"/>
                <a:cs typeface="+mj-lt"/>
              </a:rPr>
            </a:br>
            <a:r>
              <a:rPr lang="en-GB" sz="4400" b="1">
                <a:ea typeface="+mj-lt"/>
                <a:cs typeface="+mj-lt"/>
              </a:rPr>
              <a:t>Deploying containerized applications in </a:t>
            </a:r>
            <a:br>
              <a:rPr lang="en-GB" sz="4400" b="1">
                <a:ea typeface="+mj-lt"/>
                <a:cs typeface="+mj-lt"/>
              </a:rPr>
            </a:br>
            <a:r>
              <a:rPr lang="en-GB" sz="4400" b="1">
                <a:ea typeface="+mj-lt"/>
                <a:cs typeface="+mj-lt"/>
              </a:rPr>
              <a:t>Microsoft Azure</a:t>
            </a:r>
            <a:endParaRPr lang="en-US" sz="4400" b="1"/>
          </a:p>
        </p:txBody>
      </p:sp>
    </p:spTree>
    <p:extLst>
      <p:ext uri="{BB962C8B-B14F-4D97-AF65-F5344CB8AC3E}">
        <p14:creationId xmlns:p14="http://schemas.microsoft.com/office/powerpoint/2010/main" val="2571165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92D76166-DA45-E276-04DE-3C654230F276}"/>
              </a:ext>
            </a:extLst>
          </p:cNvPr>
          <p:cNvSpPr/>
          <p:nvPr/>
        </p:nvSpPr>
        <p:spPr>
          <a:xfrm>
            <a:off x="2949103" y="291830"/>
            <a:ext cx="6293795" cy="59241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3">
            <a:extLst>
              <a:ext uri="{FF2B5EF4-FFF2-40B4-BE49-F238E27FC236}">
                <a16:creationId xmlns:a16="http://schemas.microsoft.com/office/drawing/2014/main" id="{27539B75-1DA9-ABF4-0C08-3D6F08FFED2B}"/>
              </a:ext>
            </a:extLst>
          </p:cNvPr>
          <p:cNvSpPr>
            <a:spLocks noGrp="1"/>
          </p:cNvSpPr>
          <p:nvPr>
            <p:ph type="ftr" sz="quarter" idx="11"/>
          </p:nvPr>
        </p:nvSpPr>
        <p:spPr/>
        <p:txBody>
          <a:bodyPr/>
          <a:lstStyle/>
          <a:p>
            <a:r>
              <a:rPr lang="en-GB"/>
              <a:t>Java Community Uzbekistan | Dockerizing full app lifecycle</a:t>
            </a:r>
          </a:p>
        </p:txBody>
      </p:sp>
      <p:sp>
        <p:nvSpPr>
          <p:cNvPr id="5" name="Slide Number Placeholder 4">
            <a:extLst>
              <a:ext uri="{FF2B5EF4-FFF2-40B4-BE49-F238E27FC236}">
                <a16:creationId xmlns:a16="http://schemas.microsoft.com/office/drawing/2014/main" id="{01774A04-C416-C9EF-F9C7-5ADB598D18E3}"/>
              </a:ext>
            </a:extLst>
          </p:cNvPr>
          <p:cNvSpPr>
            <a:spLocks noGrp="1"/>
          </p:cNvSpPr>
          <p:nvPr>
            <p:ph type="sldNum" sz="quarter" idx="12"/>
          </p:nvPr>
        </p:nvSpPr>
        <p:spPr/>
        <p:txBody>
          <a:bodyPr/>
          <a:lstStyle/>
          <a:p>
            <a:fld id="{435ED8F4-E27D-48E5-A22E-AFDE7268BB8A}" type="slidenum">
              <a:rPr lang="en-GB" smtClean="0"/>
              <a:t>18</a:t>
            </a:fld>
            <a:endParaRPr lang="en-GB"/>
          </a:p>
        </p:txBody>
      </p:sp>
      <p:pic>
        <p:nvPicPr>
          <p:cNvPr id="6" name="Picture 2">
            <a:extLst>
              <a:ext uri="{FF2B5EF4-FFF2-40B4-BE49-F238E27FC236}">
                <a16:creationId xmlns:a16="http://schemas.microsoft.com/office/drawing/2014/main" id="{63C1FAE9-C6BE-D47D-95F2-B80159E94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9142" y="3302541"/>
            <a:ext cx="1773714" cy="10739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Preview of your QR Code">
            <a:extLst>
              <a:ext uri="{FF2B5EF4-FFF2-40B4-BE49-F238E27FC236}">
                <a16:creationId xmlns:a16="http://schemas.microsoft.com/office/drawing/2014/main" id="{CC909CE4-1DE9-1809-795B-553BCEE48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3873" y="1109458"/>
            <a:ext cx="1944255" cy="19442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A4A52D0-4EC3-FBD9-075F-58B94730A4E3}"/>
              </a:ext>
            </a:extLst>
          </p:cNvPr>
          <p:cNvSpPr txBox="1"/>
          <p:nvPr/>
        </p:nvSpPr>
        <p:spPr>
          <a:xfrm>
            <a:off x="3850842" y="4516845"/>
            <a:ext cx="4490313" cy="1415772"/>
          </a:xfrm>
          <a:prstGeom prst="rect">
            <a:avLst/>
          </a:prstGeom>
          <a:noFill/>
        </p:spPr>
        <p:txBody>
          <a:bodyPr wrap="square" rtlCol="0">
            <a:spAutoFit/>
          </a:bodyPr>
          <a:lstStyle/>
          <a:p>
            <a:pPr algn="ctr"/>
            <a:r>
              <a:rPr lang="en-UZ" sz="3200"/>
              <a:t>Join </a:t>
            </a:r>
            <a:endParaRPr lang="en-GB" sz="3200"/>
          </a:p>
          <a:p>
            <a:pPr algn="ctr"/>
            <a:r>
              <a:rPr lang="en-US" b="0" i="0">
                <a:solidFill>
                  <a:srgbClr val="454444"/>
                </a:solidFill>
                <a:effectLst/>
                <a:latin typeface="Source Sans Pro Semibold" panose="020F0502020204030204" pitchFamily="34" charset="0"/>
              </a:rPr>
              <a:t>DevOps Uzbekistan </a:t>
            </a:r>
            <a:br>
              <a:rPr lang="en-US" b="0" i="0">
                <a:solidFill>
                  <a:srgbClr val="454444"/>
                </a:solidFill>
                <a:effectLst/>
                <a:latin typeface="Source Sans Pro Semibold" panose="020F0502020204030204" pitchFamily="34" charset="0"/>
              </a:rPr>
            </a:br>
            <a:r>
              <a:rPr lang="en-US" i="0">
                <a:solidFill>
                  <a:srgbClr val="454444"/>
                </a:solidFill>
                <a:effectLst/>
                <a:latin typeface="Calibri" panose="020F0502020204030204" pitchFamily="34" charset="0"/>
                <a:cs typeface="Calibri" panose="020F0502020204030204" pitchFamily="34" charset="0"/>
              </a:rPr>
              <a:t>community</a:t>
            </a:r>
          </a:p>
          <a:p>
            <a:pPr algn="ctr"/>
            <a:endParaRPr lang="en-UZ"/>
          </a:p>
        </p:txBody>
      </p:sp>
    </p:spTree>
    <p:extLst>
      <p:ext uri="{BB962C8B-B14F-4D97-AF65-F5344CB8AC3E}">
        <p14:creationId xmlns:p14="http://schemas.microsoft.com/office/powerpoint/2010/main" val="3491749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73B88F-BD68-A08C-4E2D-E8369A88A5E1}"/>
              </a:ext>
            </a:extLst>
          </p:cNvPr>
          <p:cNvSpPr/>
          <p:nvPr/>
        </p:nvSpPr>
        <p:spPr>
          <a:xfrm>
            <a:off x="943839" y="1855499"/>
            <a:ext cx="1489158" cy="1874116"/>
          </a:xfrm>
          <a:prstGeom prst="rect">
            <a:avLst/>
          </a:prstGeom>
          <a:solidFill>
            <a:srgbClr val="B9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B024DAD-98F4-3BB4-C027-5DF0DC41F78C}"/>
              </a:ext>
            </a:extLst>
          </p:cNvPr>
          <p:cNvSpPr>
            <a:spLocks noGrp="1"/>
          </p:cNvSpPr>
          <p:nvPr>
            <p:ph type="title"/>
          </p:nvPr>
        </p:nvSpPr>
        <p:spPr>
          <a:xfrm>
            <a:off x="3126740" y="256678"/>
            <a:ext cx="5938520" cy="1325563"/>
          </a:xfrm>
        </p:spPr>
        <p:txBody>
          <a:bodyPr>
            <a:normAutofit/>
          </a:bodyPr>
          <a:lstStyle/>
          <a:p>
            <a:pPr algn="ctr"/>
            <a:r>
              <a:rPr lang="en-GB" sz="3200" b="1">
                <a:latin typeface="+mn-lt"/>
              </a:rPr>
              <a:t>Agenda:</a:t>
            </a:r>
          </a:p>
        </p:txBody>
      </p:sp>
      <p:sp>
        <p:nvSpPr>
          <p:cNvPr id="8" name="Rectangle 7">
            <a:extLst>
              <a:ext uri="{FF2B5EF4-FFF2-40B4-BE49-F238E27FC236}">
                <a16:creationId xmlns:a16="http://schemas.microsoft.com/office/drawing/2014/main" id="{A80529E7-A70B-DADF-8894-30B0B65DF96B}"/>
              </a:ext>
            </a:extLst>
          </p:cNvPr>
          <p:cNvSpPr/>
          <p:nvPr/>
        </p:nvSpPr>
        <p:spPr>
          <a:xfrm rot="16200000">
            <a:off x="955701" y="1870725"/>
            <a:ext cx="1460856" cy="1874116"/>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E3A47DF8-7567-0477-4B99-6AFC75B380CC}"/>
              </a:ext>
            </a:extLst>
          </p:cNvPr>
          <p:cNvSpPr/>
          <p:nvPr/>
        </p:nvSpPr>
        <p:spPr>
          <a:xfrm>
            <a:off x="3147630" y="1855499"/>
            <a:ext cx="1489158" cy="1874116"/>
          </a:xfrm>
          <a:prstGeom prst="rect">
            <a:avLst/>
          </a:prstGeom>
          <a:solidFill>
            <a:srgbClr val="B9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6E986E71-9B66-412D-B7A3-480FA25A5E5D}"/>
              </a:ext>
            </a:extLst>
          </p:cNvPr>
          <p:cNvSpPr/>
          <p:nvPr/>
        </p:nvSpPr>
        <p:spPr>
          <a:xfrm>
            <a:off x="5351421" y="1855499"/>
            <a:ext cx="1489158" cy="1874116"/>
          </a:xfrm>
          <a:prstGeom prst="rect">
            <a:avLst/>
          </a:prstGeom>
          <a:solidFill>
            <a:srgbClr val="B9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6F15126C-C9F5-3B3C-ECC4-FCA0FE7D90A7}"/>
              </a:ext>
            </a:extLst>
          </p:cNvPr>
          <p:cNvSpPr/>
          <p:nvPr/>
        </p:nvSpPr>
        <p:spPr>
          <a:xfrm>
            <a:off x="7555212" y="1855499"/>
            <a:ext cx="1489158" cy="1874116"/>
          </a:xfrm>
          <a:prstGeom prst="rect">
            <a:avLst/>
          </a:prstGeom>
          <a:solidFill>
            <a:srgbClr val="B9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Connector 37">
            <a:extLst>
              <a:ext uri="{FF2B5EF4-FFF2-40B4-BE49-F238E27FC236}">
                <a16:creationId xmlns:a16="http://schemas.microsoft.com/office/drawing/2014/main" id="{80ACFDCB-46B0-E363-B18C-3F2E59B548A8}"/>
              </a:ext>
            </a:extLst>
          </p:cNvPr>
          <p:cNvCxnSpPr>
            <a:cxnSpLocks/>
            <a:stCxn id="8" idx="1"/>
            <a:endCxn id="41" idx="0"/>
          </p:cNvCxnSpPr>
          <p:nvPr/>
        </p:nvCxnSpPr>
        <p:spPr>
          <a:xfrm>
            <a:off x="1686129" y="3538211"/>
            <a:ext cx="12653" cy="840601"/>
          </a:xfrm>
          <a:prstGeom prst="line">
            <a:avLst/>
          </a:prstGeom>
          <a:ln w="1905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41" name="Flowchart: Connector 40">
            <a:extLst>
              <a:ext uri="{FF2B5EF4-FFF2-40B4-BE49-F238E27FC236}">
                <a16:creationId xmlns:a16="http://schemas.microsoft.com/office/drawing/2014/main" id="{4F173B94-0300-3924-9AA2-E4D036778F19}"/>
              </a:ext>
            </a:extLst>
          </p:cNvPr>
          <p:cNvSpPr/>
          <p:nvPr/>
        </p:nvSpPr>
        <p:spPr>
          <a:xfrm>
            <a:off x="1632742" y="4378812"/>
            <a:ext cx="132080" cy="132080"/>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5181DF8C-2FA3-8131-36AE-E74663DABC16}"/>
              </a:ext>
            </a:extLst>
          </p:cNvPr>
          <p:cNvCxnSpPr>
            <a:cxnSpLocks/>
            <a:stCxn id="37" idx="1"/>
          </p:cNvCxnSpPr>
          <p:nvPr/>
        </p:nvCxnSpPr>
        <p:spPr>
          <a:xfrm>
            <a:off x="3890492" y="3538211"/>
            <a:ext cx="0" cy="864668"/>
          </a:xfrm>
          <a:prstGeom prst="line">
            <a:avLst/>
          </a:prstGeom>
          <a:ln w="1905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43" name="Flowchart: Connector 42">
            <a:extLst>
              <a:ext uri="{FF2B5EF4-FFF2-40B4-BE49-F238E27FC236}">
                <a16:creationId xmlns:a16="http://schemas.microsoft.com/office/drawing/2014/main" id="{57FAFB23-CE44-1877-3DF8-446497CFA122}"/>
              </a:ext>
            </a:extLst>
          </p:cNvPr>
          <p:cNvSpPr/>
          <p:nvPr/>
        </p:nvSpPr>
        <p:spPr>
          <a:xfrm>
            <a:off x="3824452" y="4378812"/>
            <a:ext cx="132080" cy="132080"/>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Straight Connector 43">
            <a:extLst>
              <a:ext uri="{FF2B5EF4-FFF2-40B4-BE49-F238E27FC236}">
                <a16:creationId xmlns:a16="http://schemas.microsoft.com/office/drawing/2014/main" id="{92C6380A-7A6E-F166-A390-326BCD4714C0}"/>
              </a:ext>
            </a:extLst>
          </p:cNvPr>
          <p:cNvCxnSpPr>
            <a:cxnSpLocks/>
            <a:stCxn id="40" idx="1"/>
            <a:endCxn id="45" idx="0"/>
          </p:cNvCxnSpPr>
          <p:nvPr/>
        </p:nvCxnSpPr>
        <p:spPr>
          <a:xfrm>
            <a:off x="8299218" y="3538210"/>
            <a:ext cx="1" cy="840602"/>
          </a:xfrm>
          <a:prstGeom prst="line">
            <a:avLst/>
          </a:prstGeom>
          <a:ln w="1905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45" name="Flowchart: Connector 44">
            <a:extLst>
              <a:ext uri="{FF2B5EF4-FFF2-40B4-BE49-F238E27FC236}">
                <a16:creationId xmlns:a16="http://schemas.microsoft.com/office/drawing/2014/main" id="{83173680-06D9-5AAC-1695-B6687F2E7BDD}"/>
              </a:ext>
            </a:extLst>
          </p:cNvPr>
          <p:cNvSpPr/>
          <p:nvPr/>
        </p:nvSpPr>
        <p:spPr>
          <a:xfrm>
            <a:off x="8233179" y="4378812"/>
            <a:ext cx="132080" cy="132080"/>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Content Placeholder 2">
            <a:extLst>
              <a:ext uri="{FF2B5EF4-FFF2-40B4-BE49-F238E27FC236}">
                <a16:creationId xmlns:a16="http://schemas.microsoft.com/office/drawing/2014/main" id="{B8B4F9F1-2C52-8445-A1B6-725B123CCF3A}"/>
              </a:ext>
            </a:extLst>
          </p:cNvPr>
          <p:cNvSpPr txBox="1">
            <a:spLocks/>
          </p:cNvSpPr>
          <p:nvPr/>
        </p:nvSpPr>
        <p:spPr>
          <a:xfrm>
            <a:off x="2806830" y="4609700"/>
            <a:ext cx="2160000" cy="1080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500">
                <a:latin typeface="Calibri" panose="020F0502020204030204" pitchFamily="34" charset="0"/>
                <a:cs typeface="Calibri" panose="020F0502020204030204" pitchFamily="34" charset="0"/>
              </a:rPr>
              <a:t>Introduction to Azure </a:t>
            </a:r>
            <a:r>
              <a:rPr lang="en-US" sz="1600" b="1">
                <a:latin typeface="Calibri" panose="020F0502020204030204" pitchFamily="34" charset="0"/>
                <a:cs typeface="Calibri" panose="020F0502020204030204" pitchFamily="34" charset="0"/>
              </a:rPr>
              <a:t>Kubernetes Service</a:t>
            </a:r>
          </a:p>
        </p:txBody>
      </p:sp>
      <p:sp>
        <p:nvSpPr>
          <p:cNvPr id="54" name="Content Placeholder 2">
            <a:extLst>
              <a:ext uri="{FF2B5EF4-FFF2-40B4-BE49-F238E27FC236}">
                <a16:creationId xmlns:a16="http://schemas.microsoft.com/office/drawing/2014/main" id="{56BA0A9B-C984-EC99-4A0D-B63470342BCE}"/>
              </a:ext>
            </a:extLst>
          </p:cNvPr>
          <p:cNvSpPr txBox="1">
            <a:spLocks/>
          </p:cNvSpPr>
          <p:nvPr/>
        </p:nvSpPr>
        <p:spPr>
          <a:xfrm>
            <a:off x="4994878" y="4609700"/>
            <a:ext cx="2160000" cy="10800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600">
                <a:latin typeface="Calibri" panose="020F0502020204030204" pitchFamily="34" charset="0"/>
                <a:cs typeface="Calibri" panose="020F0502020204030204" pitchFamily="34" charset="0"/>
              </a:rPr>
              <a:t>What did we have before </a:t>
            </a:r>
            <a:r>
              <a:rPr lang="en-US" sz="1700" b="1">
                <a:latin typeface="Calibri" panose="020F0502020204030204" pitchFamily="34" charset="0"/>
                <a:cs typeface="Calibri" panose="020F0502020204030204" pitchFamily="34" charset="0"/>
              </a:rPr>
              <a:t>configuring </a:t>
            </a:r>
            <a:r>
              <a:rPr lang="en-US" sz="1600">
                <a:latin typeface="Calibri" panose="020F0502020204030204" pitchFamily="34" charset="0"/>
                <a:cs typeface="Calibri" panose="020F0502020204030204" pitchFamily="34" charset="0"/>
              </a:rPr>
              <a:t>automated deployments?</a:t>
            </a:r>
          </a:p>
        </p:txBody>
      </p:sp>
      <p:sp>
        <p:nvSpPr>
          <p:cNvPr id="56" name="Content Placeholder 2">
            <a:extLst>
              <a:ext uri="{FF2B5EF4-FFF2-40B4-BE49-F238E27FC236}">
                <a16:creationId xmlns:a16="http://schemas.microsoft.com/office/drawing/2014/main" id="{3953B278-5CBF-6D58-E7E6-5171632F39E6}"/>
              </a:ext>
            </a:extLst>
          </p:cNvPr>
          <p:cNvSpPr txBox="1">
            <a:spLocks/>
          </p:cNvSpPr>
          <p:nvPr/>
        </p:nvSpPr>
        <p:spPr>
          <a:xfrm>
            <a:off x="7182926" y="4609700"/>
            <a:ext cx="2160000" cy="108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sz="1500">
                <a:latin typeface="Calibri" panose="020F0502020204030204" pitchFamily="34" charset="0"/>
                <a:cs typeface="Calibri" panose="020F0502020204030204" pitchFamily="34" charset="0"/>
              </a:rPr>
              <a:t>Provisioning Azure resources using </a:t>
            </a:r>
            <a:br>
              <a:rPr lang="en-US" sz="1600">
                <a:latin typeface="Calibri" panose="020F0502020204030204" pitchFamily="34" charset="0"/>
                <a:cs typeface="Calibri" panose="020F0502020204030204" pitchFamily="34" charset="0"/>
              </a:rPr>
            </a:br>
            <a:r>
              <a:rPr lang="en-US" sz="1600" b="1">
                <a:latin typeface="Calibri" panose="020F0502020204030204" pitchFamily="34" charset="0"/>
                <a:cs typeface="Calibri" panose="020F0502020204030204" pitchFamily="34" charset="0"/>
              </a:rPr>
              <a:t>Azure Portal</a:t>
            </a:r>
          </a:p>
        </p:txBody>
      </p:sp>
      <p:sp>
        <p:nvSpPr>
          <p:cNvPr id="3" name="Rectangle 2">
            <a:extLst>
              <a:ext uri="{FF2B5EF4-FFF2-40B4-BE49-F238E27FC236}">
                <a16:creationId xmlns:a16="http://schemas.microsoft.com/office/drawing/2014/main" id="{C90D7513-427F-DBAC-768A-B62C5EC75CB9}"/>
              </a:ext>
            </a:extLst>
          </p:cNvPr>
          <p:cNvSpPr/>
          <p:nvPr/>
        </p:nvSpPr>
        <p:spPr>
          <a:xfrm>
            <a:off x="9759004" y="1858042"/>
            <a:ext cx="1489158" cy="1874116"/>
          </a:xfrm>
          <a:prstGeom prst="rect">
            <a:avLst/>
          </a:prstGeom>
          <a:solidFill>
            <a:srgbClr val="B9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Slide Number Placeholder 57">
            <a:extLst>
              <a:ext uri="{FF2B5EF4-FFF2-40B4-BE49-F238E27FC236}">
                <a16:creationId xmlns:a16="http://schemas.microsoft.com/office/drawing/2014/main" id="{09D194EF-37C6-34B9-1F8D-3AAC71E10522}"/>
              </a:ext>
            </a:extLst>
          </p:cNvPr>
          <p:cNvSpPr>
            <a:spLocks noGrp="1"/>
          </p:cNvSpPr>
          <p:nvPr>
            <p:ph type="sldNum" sz="quarter" idx="12"/>
          </p:nvPr>
        </p:nvSpPr>
        <p:spPr/>
        <p:txBody>
          <a:bodyPr/>
          <a:lstStyle/>
          <a:p>
            <a:fld id="{435ED8F4-E27D-48E5-A22E-AFDE7268BB8A}" type="slidenum">
              <a:rPr lang="en-GB" smtClean="0"/>
              <a:t>19</a:t>
            </a:fld>
            <a:endParaRPr lang="en-GB"/>
          </a:p>
        </p:txBody>
      </p:sp>
      <p:sp>
        <p:nvSpPr>
          <p:cNvPr id="37" name="Rectangle 36">
            <a:extLst>
              <a:ext uri="{FF2B5EF4-FFF2-40B4-BE49-F238E27FC236}">
                <a16:creationId xmlns:a16="http://schemas.microsoft.com/office/drawing/2014/main" id="{BB41A483-4C4D-C13F-56E2-FC441E4F984E}"/>
              </a:ext>
            </a:extLst>
          </p:cNvPr>
          <p:cNvSpPr/>
          <p:nvPr/>
        </p:nvSpPr>
        <p:spPr>
          <a:xfrm rot="16200000">
            <a:off x="3160064" y="1870725"/>
            <a:ext cx="1460856" cy="1874116"/>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08A7882F-0963-1F14-FF24-4C570CC11C44}"/>
              </a:ext>
            </a:extLst>
          </p:cNvPr>
          <p:cNvSpPr/>
          <p:nvPr/>
        </p:nvSpPr>
        <p:spPr>
          <a:xfrm rot="16200000">
            <a:off x="5364427" y="1870725"/>
            <a:ext cx="1460856" cy="1874116"/>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B2B772E9-ADE8-81FD-EA3A-93C7D81D78C9}"/>
              </a:ext>
            </a:extLst>
          </p:cNvPr>
          <p:cNvSpPr/>
          <p:nvPr/>
        </p:nvSpPr>
        <p:spPr>
          <a:xfrm rot="16200000">
            <a:off x="7568790" y="1870724"/>
            <a:ext cx="1460856" cy="1874116"/>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074F192D-F34F-69FD-F10E-3305A07A0223}"/>
              </a:ext>
            </a:extLst>
          </p:cNvPr>
          <p:cNvSpPr/>
          <p:nvPr/>
        </p:nvSpPr>
        <p:spPr>
          <a:xfrm rot="16200000">
            <a:off x="9773154" y="1870724"/>
            <a:ext cx="1460856" cy="1874116"/>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3" name="Straight Connector 62">
            <a:extLst>
              <a:ext uri="{FF2B5EF4-FFF2-40B4-BE49-F238E27FC236}">
                <a16:creationId xmlns:a16="http://schemas.microsoft.com/office/drawing/2014/main" id="{EA43B816-34E7-8EF0-2559-A5D0D27957AD}"/>
              </a:ext>
            </a:extLst>
          </p:cNvPr>
          <p:cNvCxnSpPr>
            <a:cxnSpLocks/>
            <a:stCxn id="39" idx="1"/>
            <a:endCxn id="64" idx="0"/>
          </p:cNvCxnSpPr>
          <p:nvPr/>
        </p:nvCxnSpPr>
        <p:spPr>
          <a:xfrm>
            <a:off x="6094855" y="3538211"/>
            <a:ext cx="7000" cy="840601"/>
          </a:xfrm>
          <a:prstGeom prst="line">
            <a:avLst/>
          </a:prstGeom>
          <a:ln w="1905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64" name="Flowchart: Connector 63">
            <a:extLst>
              <a:ext uri="{FF2B5EF4-FFF2-40B4-BE49-F238E27FC236}">
                <a16:creationId xmlns:a16="http://schemas.microsoft.com/office/drawing/2014/main" id="{53AE049E-D650-9022-6633-81C8B76C8BA7}"/>
              </a:ext>
            </a:extLst>
          </p:cNvPr>
          <p:cNvSpPr/>
          <p:nvPr/>
        </p:nvSpPr>
        <p:spPr>
          <a:xfrm>
            <a:off x="6035815" y="4378812"/>
            <a:ext cx="132080" cy="132080"/>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6" name="Straight Connector 65">
            <a:extLst>
              <a:ext uri="{FF2B5EF4-FFF2-40B4-BE49-F238E27FC236}">
                <a16:creationId xmlns:a16="http://schemas.microsoft.com/office/drawing/2014/main" id="{E48393FD-BF35-F46E-9292-FFBED48CB943}"/>
              </a:ext>
            </a:extLst>
          </p:cNvPr>
          <p:cNvCxnSpPr>
            <a:cxnSpLocks/>
            <a:stCxn id="51" idx="1"/>
            <a:endCxn id="67" idx="0"/>
          </p:cNvCxnSpPr>
          <p:nvPr/>
        </p:nvCxnSpPr>
        <p:spPr>
          <a:xfrm>
            <a:off x="10503582" y="3538210"/>
            <a:ext cx="8734" cy="840602"/>
          </a:xfrm>
          <a:prstGeom prst="line">
            <a:avLst/>
          </a:prstGeom>
          <a:ln w="1905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67" name="Flowchart: Connector 66">
            <a:extLst>
              <a:ext uri="{FF2B5EF4-FFF2-40B4-BE49-F238E27FC236}">
                <a16:creationId xmlns:a16="http://schemas.microsoft.com/office/drawing/2014/main" id="{5F6FBA72-8018-D15E-B983-CEF6D0AA834F}"/>
              </a:ext>
            </a:extLst>
          </p:cNvPr>
          <p:cNvSpPr/>
          <p:nvPr/>
        </p:nvSpPr>
        <p:spPr>
          <a:xfrm>
            <a:off x="10446276" y="4378812"/>
            <a:ext cx="132080" cy="132080"/>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Content Placeholder 2">
            <a:extLst>
              <a:ext uri="{FF2B5EF4-FFF2-40B4-BE49-F238E27FC236}">
                <a16:creationId xmlns:a16="http://schemas.microsoft.com/office/drawing/2014/main" id="{F85350DE-4BE5-521A-D703-356419C8A660}"/>
              </a:ext>
            </a:extLst>
          </p:cNvPr>
          <p:cNvSpPr txBox="1">
            <a:spLocks/>
          </p:cNvSpPr>
          <p:nvPr/>
        </p:nvSpPr>
        <p:spPr>
          <a:xfrm>
            <a:off x="618782" y="4609700"/>
            <a:ext cx="2160000" cy="1080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500">
                <a:latin typeface="Calibri" panose="020F0502020204030204" pitchFamily="34" charset="0"/>
                <a:cs typeface="Calibri" panose="020F0502020204030204" pitchFamily="34" charset="0"/>
              </a:rPr>
              <a:t>Overview of Azure </a:t>
            </a:r>
            <a:r>
              <a:rPr lang="en-US" sz="1600" b="1">
                <a:latin typeface="Calibri" panose="020F0502020204030204" pitchFamily="34" charset="0"/>
                <a:cs typeface="Calibri" panose="020F0502020204030204" pitchFamily="34" charset="0"/>
              </a:rPr>
              <a:t>container solutions</a:t>
            </a:r>
          </a:p>
        </p:txBody>
      </p:sp>
      <p:sp>
        <p:nvSpPr>
          <p:cNvPr id="88" name="Content Placeholder 2">
            <a:extLst>
              <a:ext uri="{FF2B5EF4-FFF2-40B4-BE49-F238E27FC236}">
                <a16:creationId xmlns:a16="http://schemas.microsoft.com/office/drawing/2014/main" id="{C3AED819-3E9B-3195-786F-B57876D328A8}"/>
              </a:ext>
            </a:extLst>
          </p:cNvPr>
          <p:cNvSpPr txBox="1">
            <a:spLocks/>
          </p:cNvSpPr>
          <p:nvPr/>
        </p:nvSpPr>
        <p:spPr>
          <a:xfrm>
            <a:off x="9370974" y="4609700"/>
            <a:ext cx="2160000" cy="6524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500">
                <a:latin typeface="Calibri" panose="020F0502020204030204" pitchFamily="34" charset="0"/>
                <a:cs typeface="Calibri" panose="020F0502020204030204" pitchFamily="34" charset="0"/>
              </a:rPr>
              <a:t>Deploying applications with </a:t>
            </a:r>
            <a:r>
              <a:rPr lang="en-US" sz="1600" b="1">
                <a:latin typeface="Calibri" panose="020F0502020204030204" pitchFamily="34" charset="0"/>
                <a:cs typeface="Calibri" panose="020F0502020204030204" pitchFamily="34" charset="0"/>
              </a:rPr>
              <a:t>GitHub Actions</a:t>
            </a:r>
          </a:p>
        </p:txBody>
      </p:sp>
      <p:pic>
        <p:nvPicPr>
          <p:cNvPr id="90" name="Picture 89" descr="A picture containing symbol, logo, graphics, clipart&#10;&#10;Description automatically generated">
            <a:extLst>
              <a:ext uri="{FF2B5EF4-FFF2-40B4-BE49-F238E27FC236}">
                <a16:creationId xmlns:a16="http://schemas.microsoft.com/office/drawing/2014/main" id="{7E9C2231-83BF-0BDD-1652-37665F01F2B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000" b="96333" l="10000" r="90000">
                        <a14:foregroundMark x1="57400" y1="5000" x2="57400" y2="5000"/>
                        <a14:foregroundMark x1="49400" y1="37000" x2="49400" y2="37000"/>
                        <a14:foregroundMark x1="52200" y1="25667" x2="46200" y2="42667"/>
                        <a14:foregroundMark x1="46200" y1="42667" x2="53800" y2="32667"/>
                        <a14:foregroundMark x1="53800" y1="32667" x2="45000" y2="27333"/>
                        <a14:foregroundMark x1="45000" y1="27333" x2="48600" y2="22000"/>
                        <a14:foregroundMark x1="34200" y1="46667" x2="68000" y2="49000"/>
                        <a14:foregroundMark x1="68000" y1="49000" x2="38600" y2="54333"/>
                        <a14:foregroundMark x1="38600" y1="54333" x2="37400" y2="71000"/>
                        <a14:foregroundMark x1="37400" y1="71000" x2="41000" y2="88333"/>
                        <a14:foregroundMark x1="41000" y1="88333" x2="55000" y2="86333"/>
                        <a14:foregroundMark x1="55000" y1="86333" x2="61000" y2="78333"/>
                        <a14:foregroundMark x1="61000" y1="78333" x2="50600" y2="62667"/>
                        <a14:foregroundMark x1="50600" y1="62667" x2="39000" y2="64667"/>
                        <a14:foregroundMark x1="39000" y1="64667" x2="49000" y2="73333"/>
                        <a14:foregroundMark x1="49000" y1="73333" x2="58800" y2="69667"/>
                        <a14:foregroundMark x1="61000" y1="57333" x2="61000" y2="87333"/>
                        <a14:foregroundMark x1="63400" y1="94000" x2="54200" y2="93333"/>
                        <a14:foregroundMark x1="54200" y1="93333" x2="46400" y2="96333"/>
                        <a14:foregroundMark x1="46400" y1="96333" x2="37600" y2="94667"/>
                      </a14:backgroundRemoval>
                    </a14:imgEffect>
                  </a14:imgLayer>
                </a14:imgProps>
              </a:ext>
              <a:ext uri="{28A0092B-C50C-407E-A947-70E740481C1C}">
                <a14:useLocalDpi xmlns:a14="http://schemas.microsoft.com/office/drawing/2010/main" val="0"/>
              </a:ext>
            </a:extLst>
          </a:blip>
          <a:stretch>
            <a:fillRect/>
          </a:stretch>
        </p:blipFill>
        <p:spPr>
          <a:xfrm>
            <a:off x="786129" y="2252557"/>
            <a:ext cx="1800000" cy="1080000"/>
          </a:xfrm>
          <a:prstGeom prst="rect">
            <a:avLst/>
          </a:prstGeom>
        </p:spPr>
      </p:pic>
      <p:pic>
        <p:nvPicPr>
          <p:cNvPr id="92" name="Picture 91" descr="A blue hexagon with a white steering wheel&#10;&#10;Description automatically generated with medium confidence">
            <a:extLst>
              <a:ext uri="{FF2B5EF4-FFF2-40B4-BE49-F238E27FC236}">
                <a16:creationId xmlns:a16="http://schemas.microsoft.com/office/drawing/2014/main" id="{F3CEC12D-2B7A-5167-B9F5-983FB8D43A1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042" b="89916" l="9988" r="89890">
                        <a14:foregroundMark x1="43240" y1="13165" x2="36541" y2="19328"/>
                        <a14:foregroundMark x1="36541" y1="19328" x2="32643" y2="31513"/>
                        <a14:foregroundMark x1="32643" y1="31513" x2="34348" y2="44538"/>
                        <a14:foregroundMark x1="34348" y1="44538" x2="39342" y2="54062"/>
                        <a14:foregroundMark x1="39342" y1="54062" x2="50670" y2="54202"/>
                        <a14:foregroundMark x1="50670" y1="54202" x2="62119" y2="47759"/>
                        <a14:foregroundMark x1="62119" y1="47759" x2="65895" y2="38375"/>
                        <a14:foregroundMark x1="65895" y1="38375" x2="55055" y2="22829"/>
                        <a14:foregroundMark x1="55055" y1="22829" x2="42266" y2="30112"/>
                        <a14:foregroundMark x1="42266" y1="30112" x2="51157" y2="40476"/>
                        <a14:foregroundMark x1="51157" y1="40476" x2="50548" y2="26891"/>
                        <a14:foregroundMark x1="50548" y1="26891" x2="41535" y2="38375"/>
                        <a14:foregroundMark x1="41535" y1="38375" x2="50061" y2="32073"/>
                        <a14:foregroundMark x1="50061" y1="32073" x2="45067" y2="34734"/>
                        <a14:foregroundMark x1="56151" y1="21569" x2="47381" y2="19328"/>
                        <a14:foregroundMark x1="47381" y1="19328" x2="38977" y2="21849"/>
                        <a14:foregroundMark x1="38977" y1="21849" x2="36541" y2="31513"/>
                        <a14:foregroundMark x1="36541" y1="31513" x2="37759" y2="43838"/>
                        <a14:foregroundMark x1="37759" y1="43838" x2="43484" y2="48459"/>
                        <a14:foregroundMark x1="43484" y1="48459" x2="49939" y2="50420"/>
                        <a14:foregroundMark x1="49939" y1="50420" x2="62363" y2="43978"/>
                        <a14:foregroundMark x1="62363" y1="43978" x2="63459" y2="35994"/>
                        <a14:foregroundMark x1="63459" y1="35994" x2="61998" y2="26050"/>
                        <a14:foregroundMark x1="61998" y1="26050" x2="55786" y2="30392"/>
                        <a14:foregroundMark x1="55786" y1="30392" x2="54811" y2="41597"/>
                        <a14:foregroundMark x1="54811" y1="41597" x2="45311" y2="44398"/>
                        <a14:foregroundMark x1="45311" y1="44398" x2="54080" y2="31092"/>
                        <a14:foregroundMark x1="54080" y1="31092" x2="47503" y2="42017"/>
                        <a14:foregroundMark x1="47503" y1="42017" x2="54933" y2="40336"/>
                        <a14:foregroundMark x1="54933" y1="40336" x2="57491" y2="38515"/>
                        <a14:foregroundMark x1="69306" y1="41457" x2="68210" y2="44258"/>
                        <a14:foregroundMark x1="30451" y1="42017" x2="31669" y2="35014"/>
                        <a14:foregroundMark x1="48965" y1="5042" x2="48965" y2="5042"/>
                        <a14:foregroundMark x1="49574" y1="13165" x2="49574" y2="13165"/>
                      </a14:backgroundRemoval>
                    </a14:imgEffect>
                  </a14:imgLayer>
                </a14:imgProps>
              </a:ext>
              <a:ext uri="{28A0092B-C50C-407E-A947-70E740481C1C}">
                <a14:useLocalDpi xmlns:a14="http://schemas.microsoft.com/office/drawing/2010/main" val="0"/>
              </a:ext>
            </a:extLst>
          </a:blip>
          <a:stretch>
            <a:fillRect/>
          </a:stretch>
        </p:blipFill>
        <p:spPr>
          <a:xfrm>
            <a:off x="2988791" y="2274700"/>
            <a:ext cx="1803402" cy="1568367"/>
          </a:xfrm>
          <a:prstGeom prst="rect">
            <a:avLst/>
          </a:prstGeom>
        </p:spPr>
      </p:pic>
      <p:pic>
        <p:nvPicPr>
          <p:cNvPr id="94" name="Graphic 31">
            <a:extLst>
              <a:ext uri="{FF2B5EF4-FFF2-40B4-BE49-F238E27FC236}">
                <a16:creationId xmlns:a16="http://schemas.microsoft.com/office/drawing/2014/main" id="{8A947F75-A208-D724-D748-DE592D36E3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369922" y="2075736"/>
            <a:ext cx="1462474" cy="1462474"/>
          </a:xfrm>
          <a:prstGeom prst="rect">
            <a:avLst/>
          </a:prstGeom>
        </p:spPr>
      </p:pic>
      <p:pic>
        <p:nvPicPr>
          <p:cNvPr id="96" name="Picture 95" descr="A blue logo with a black background&#10;&#10;Description automatically generated with medium confidence">
            <a:extLst>
              <a:ext uri="{FF2B5EF4-FFF2-40B4-BE49-F238E27FC236}">
                <a16:creationId xmlns:a16="http://schemas.microsoft.com/office/drawing/2014/main" id="{5596FE60-B970-6323-0B04-64C0C5CF2B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968" y="2315511"/>
            <a:ext cx="950499" cy="950499"/>
          </a:xfrm>
          <a:prstGeom prst="rect">
            <a:avLst/>
          </a:prstGeom>
        </p:spPr>
      </p:pic>
      <p:pic>
        <p:nvPicPr>
          <p:cNvPr id="98" name="Picture 97" descr="A white cat in a blue circle&#10;&#10;Description automatically generated with medium confidence">
            <a:extLst>
              <a:ext uri="{FF2B5EF4-FFF2-40B4-BE49-F238E27FC236}">
                <a16:creationId xmlns:a16="http://schemas.microsoft.com/office/drawing/2014/main" id="{9B67E3C2-CCEB-FC62-D397-D2B2DB806B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87034" y="2278551"/>
            <a:ext cx="1033099" cy="1033099"/>
          </a:xfrm>
          <a:prstGeom prst="rect">
            <a:avLst/>
          </a:prstGeom>
        </p:spPr>
      </p:pic>
    </p:spTree>
    <p:extLst>
      <p:ext uri="{BB962C8B-B14F-4D97-AF65-F5344CB8AC3E}">
        <p14:creationId xmlns:p14="http://schemas.microsoft.com/office/powerpoint/2010/main" val="3417966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A8C53-BEFA-83CC-DBBD-C392BC296A0F}"/>
              </a:ext>
            </a:extLst>
          </p:cNvPr>
          <p:cNvSpPr>
            <a:spLocks noGrp="1"/>
          </p:cNvSpPr>
          <p:nvPr>
            <p:ph type="title"/>
          </p:nvPr>
        </p:nvSpPr>
        <p:spPr/>
        <p:txBody>
          <a:bodyPr>
            <a:normAutofit/>
          </a:bodyPr>
          <a:lstStyle/>
          <a:p>
            <a:pPr algn="ctr"/>
            <a:r>
              <a:rPr lang="en-GB" sz="3200" b="1">
                <a:latin typeface="+mn-lt"/>
              </a:rPr>
              <a:t>Our experts:</a:t>
            </a:r>
          </a:p>
        </p:txBody>
      </p:sp>
      <p:sp>
        <p:nvSpPr>
          <p:cNvPr id="8" name="Content Placeholder 2">
            <a:extLst>
              <a:ext uri="{FF2B5EF4-FFF2-40B4-BE49-F238E27FC236}">
                <a16:creationId xmlns:a16="http://schemas.microsoft.com/office/drawing/2014/main" id="{91635F2A-24B9-AE0C-00FA-FBB43B046472}"/>
              </a:ext>
            </a:extLst>
          </p:cNvPr>
          <p:cNvSpPr txBox="1">
            <a:spLocks/>
          </p:cNvSpPr>
          <p:nvPr/>
        </p:nvSpPr>
        <p:spPr>
          <a:xfrm>
            <a:off x="1892421" y="4873945"/>
            <a:ext cx="2520000" cy="3600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800" b="1">
                <a:ea typeface="+mn-lt"/>
                <a:cs typeface="+mn-lt"/>
              </a:rPr>
              <a:t>Ivan Babanin</a:t>
            </a:r>
            <a:endParaRPr lang="en-US" sz="1800"/>
          </a:p>
        </p:txBody>
      </p:sp>
      <p:sp>
        <p:nvSpPr>
          <p:cNvPr id="9" name="Content Placeholder 2">
            <a:extLst>
              <a:ext uri="{FF2B5EF4-FFF2-40B4-BE49-F238E27FC236}">
                <a16:creationId xmlns:a16="http://schemas.microsoft.com/office/drawing/2014/main" id="{43EB267A-9FA0-17D1-A0FF-83F43143E323}"/>
              </a:ext>
            </a:extLst>
          </p:cNvPr>
          <p:cNvSpPr txBox="1">
            <a:spLocks/>
          </p:cNvSpPr>
          <p:nvPr/>
        </p:nvSpPr>
        <p:spPr>
          <a:xfrm>
            <a:off x="1892421" y="5213495"/>
            <a:ext cx="2520000" cy="9000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dirty="0">
                <a:ea typeface="+mn-lt"/>
                <a:cs typeface="+mn-lt"/>
              </a:rPr>
              <a:t>Lead Software </a:t>
            </a:r>
            <a:br>
              <a:rPr lang="en-GB" sz="1400" dirty="0">
                <a:ea typeface="+mn-lt"/>
                <a:cs typeface="+mn-lt"/>
              </a:rPr>
            </a:br>
            <a:r>
              <a:rPr lang="en-GB" sz="1400" dirty="0">
                <a:ea typeface="+mn-lt"/>
                <a:cs typeface="+mn-lt"/>
              </a:rPr>
              <a:t>Engineer</a:t>
            </a:r>
            <a:endParaRPr lang="en-US" dirty="0"/>
          </a:p>
        </p:txBody>
      </p:sp>
      <p:sp>
        <p:nvSpPr>
          <p:cNvPr id="10" name="Content Placeholder 2">
            <a:extLst>
              <a:ext uri="{FF2B5EF4-FFF2-40B4-BE49-F238E27FC236}">
                <a16:creationId xmlns:a16="http://schemas.microsoft.com/office/drawing/2014/main" id="{AAF54DE6-E408-7C84-8317-27EC0E9D19F1}"/>
              </a:ext>
            </a:extLst>
          </p:cNvPr>
          <p:cNvSpPr txBox="1">
            <a:spLocks/>
          </p:cNvSpPr>
          <p:nvPr/>
        </p:nvSpPr>
        <p:spPr>
          <a:xfrm>
            <a:off x="4860802" y="4868177"/>
            <a:ext cx="2520000" cy="3600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800" b="1">
                <a:ea typeface="+mn-lt"/>
                <a:cs typeface="+mn-lt"/>
              </a:rPr>
              <a:t>Akbarkhon Amirkhonov</a:t>
            </a:r>
            <a:endParaRPr lang="en-US" sz="2400"/>
          </a:p>
        </p:txBody>
      </p:sp>
      <p:sp>
        <p:nvSpPr>
          <p:cNvPr id="11" name="Content Placeholder 2">
            <a:extLst>
              <a:ext uri="{FF2B5EF4-FFF2-40B4-BE49-F238E27FC236}">
                <a16:creationId xmlns:a16="http://schemas.microsoft.com/office/drawing/2014/main" id="{5FCA7E62-A647-9BFB-F5FF-CF656276046A}"/>
              </a:ext>
            </a:extLst>
          </p:cNvPr>
          <p:cNvSpPr txBox="1">
            <a:spLocks/>
          </p:cNvSpPr>
          <p:nvPr/>
        </p:nvSpPr>
        <p:spPr>
          <a:xfrm>
            <a:off x="4860802" y="5207727"/>
            <a:ext cx="2520000" cy="9000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a:ea typeface="+mn-lt"/>
                <a:cs typeface="+mn-lt"/>
              </a:rPr>
              <a:t>Lead Systems </a:t>
            </a:r>
            <a:br>
              <a:rPr lang="en-GB" sz="1400">
                <a:ea typeface="+mn-lt"/>
                <a:cs typeface="+mn-lt"/>
              </a:rPr>
            </a:br>
            <a:r>
              <a:rPr lang="en-GB" sz="1400">
                <a:ea typeface="+mn-lt"/>
                <a:cs typeface="+mn-lt"/>
              </a:rPr>
              <a:t>Engineer</a:t>
            </a:r>
            <a:endParaRPr lang="en-US" sz="1400"/>
          </a:p>
        </p:txBody>
      </p:sp>
      <p:sp>
        <p:nvSpPr>
          <p:cNvPr id="12" name="Content Placeholder 2">
            <a:extLst>
              <a:ext uri="{FF2B5EF4-FFF2-40B4-BE49-F238E27FC236}">
                <a16:creationId xmlns:a16="http://schemas.microsoft.com/office/drawing/2014/main" id="{97AFB672-7431-1E61-F6AD-94B517566536}"/>
              </a:ext>
            </a:extLst>
          </p:cNvPr>
          <p:cNvSpPr txBox="1">
            <a:spLocks/>
          </p:cNvSpPr>
          <p:nvPr/>
        </p:nvSpPr>
        <p:spPr>
          <a:xfrm>
            <a:off x="7779579" y="4859874"/>
            <a:ext cx="2520000" cy="3600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800" b="1">
                <a:ea typeface="+mn-lt"/>
                <a:cs typeface="+mn-lt"/>
              </a:rPr>
              <a:t>Aliaksei Tsybulia</a:t>
            </a:r>
            <a:endParaRPr lang="en-US" sz="1800"/>
          </a:p>
        </p:txBody>
      </p:sp>
      <p:sp>
        <p:nvSpPr>
          <p:cNvPr id="13" name="Content Placeholder 2">
            <a:extLst>
              <a:ext uri="{FF2B5EF4-FFF2-40B4-BE49-F238E27FC236}">
                <a16:creationId xmlns:a16="http://schemas.microsoft.com/office/drawing/2014/main" id="{5FA36EC3-6A10-1B3D-DE3E-B6DE16EDE6AB}"/>
              </a:ext>
            </a:extLst>
          </p:cNvPr>
          <p:cNvSpPr txBox="1">
            <a:spLocks/>
          </p:cNvSpPr>
          <p:nvPr/>
        </p:nvSpPr>
        <p:spPr>
          <a:xfrm>
            <a:off x="7779579" y="5199424"/>
            <a:ext cx="2520000" cy="9000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a:ea typeface="+mn-lt"/>
                <a:cs typeface="+mn-lt"/>
              </a:rPr>
              <a:t>Senior Software </a:t>
            </a:r>
            <a:br>
              <a:rPr lang="en-GB" sz="1400">
                <a:ea typeface="+mn-lt"/>
                <a:cs typeface="+mn-lt"/>
              </a:rPr>
            </a:br>
            <a:r>
              <a:rPr lang="en-GB" sz="1400">
                <a:ea typeface="+mn-lt"/>
                <a:cs typeface="+mn-lt"/>
              </a:rPr>
              <a:t>Test Automation Engineer</a:t>
            </a:r>
            <a:endParaRPr lang="en-US" sz="1400">
              <a:cs typeface="Calibri"/>
            </a:endParaRPr>
          </a:p>
        </p:txBody>
      </p:sp>
      <p:pic>
        <p:nvPicPr>
          <p:cNvPr id="16" name="Content Placeholder 15" descr="A picture containing graphics, circle, design&#10;&#10;Description automatically generated">
            <a:extLst>
              <a:ext uri="{FF2B5EF4-FFF2-40B4-BE49-F238E27FC236}">
                <a16:creationId xmlns:a16="http://schemas.microsoft.com/office/drawing/2014/main" id="{D46BF2DD-FDFD-A9C5-1163-0A71C5EC33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165284"/>
            <a:ext cx="12192000" cy="2539586"/>
          </a:xfrm>
        </p:spPr>
      </p:pic>
      <p:sp>
        <p:nvSpPr>
          <p:cNvPr id="24" name="Slide Number Placeholder 23">
            <a:extLst>
              <a:ext uri="{FF2B5EF4-FFF2-40B4-BE49-F238E27FC236}">
                <a16:creationId xmlns:a16="http://schemas.microsoft.com/office/drawing/2014/main" id="{0C0DA48D-2AEF-3D7E-C49E-CF1E59CFE843}"/>
              </a:ext>
            </a:extLst>
          </p:cNvPr>
          <p:cNvSpPr>
            <a:spLocks noGrp="1"/>
          </p:cNvSpPr>
          <p:nvPr>
            <p:ph type="sldNum" sz="quarter" idx="12"/>
          </p:nvPr>
        </p:nvSpPr>
        <p:spPr/>
        <p:txBody>
          <a:bodyPr/>
          <a:lstStyle/>
          <a:p>
            <a:fld id="{435ED8F4-E27D-48E5-A22E-AFDE7268BB8A}" type="slidenum">
              <a:rPr lang="en-GB" smtClean="0"/>
              <a:t>2</a:t>
            </a:fld>
            <a:endParaRPr lang="en-GB"/>
          </a:p>
        </p:txBody>
      </p:sp>
      <p:pic>
        <p:nvPicPr>
          <p:cNvPr id="3" name="Picture 3" descr="A picture containing text, person, person, indoor&#10;&#10;Description automatically generated">
            <a:extLst>
              <a:ext uri="{FF2B5EF4-FFF2-40B4-BE49-F238E27FC236}">
                <a16:creationId xmlns:a16="http://schemas.microsoft.com/office/drawing/2014/main" id="{19F34542-1AB5-9394-64BF-5272AB92CA8E}"/>
              </a:ext>
            </a:extLst>
          </p:cNvPr>
          <p:cNvPicPr>
            <a:picLocks noChangeAspect="1"/>
          </p:cNvPicPr>
          <p:nvPr/>
        </p:nvPicPr>
        <p:blipFill>
          <a:blip r:embed="rId3"/>
          <a:stretch>
            <a:fillRect/>
          </a:stretch>
        </p:blipFill>
        <p:spPr>
          <a:xfrm>
            <a:off x="1320850" y="1804256"/>
            <a:ext cx="9550299" cy="3055618"/>
          </a:xfrm>
          <a:prstGeom prst="rect">
            <a:avLst/>
          </a:prstGeom>
        </p:spPr>
      </p:pic>
    </p:spTree>
    <p:extLst>
      <p:ext uri="{BB962C8B-B14F-4D97-AF65-F5344CB8AC3E}">
        <p14:creationId xmlns:p14="http://schemas.microsoft.com/office/powerpoint/2010/main" val="4182848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D6153F-406F-AF5F-BB6A-2E83CD747168}"/>
              </a:ext>
            </a:extLst>
          </p:cNvPr>
          <p:cNvSpPr>
            <a:spLocks noGrp="1"/>
          </p:cNvSpPr>
          <p:nvPr>
            <p:ph type="title"/>
          </p:nvPr>
        </p:nvSpPr>
        <p:spPr>
          <a:xfrm>
            <a:off x="838200" y="365125"/>
            <a:ext cx="10515600" cy="625475"/>
          </a:xfrm>
          <a:solidFill>
            <a:srgbClr val="FFFFFF">
              <a:alpha val="67000"/>
            </a:srgbClr>
          </a:solidFill>
        </p:spPr>
        <p:txBody>
          <a:bodyPr>
            <a:normAutofit/>
          </a:bodyPr>
          <a:lstStyle/>
          <a:p>
            <a:pPr algn="ctr"/>
            <a:r>
              <a:rPr lang="en-US" sz="2400"/>
              <a:t>Overview of Azure container solutions</a:t>
            </a:r>
            <a:endParaRPr lang="en-GB" sz="2400"/>
          </a:p>
        </p:txBody>
      </p:sp>
      <p:pic>
        <p:nvPicPr>
          <p:cNvPr id="2" name="Picture 1" descr="Icon&#10;&#10;Description automatically generated">
            <a:extLst>
              <a:ext uri="{FF2B5EF4-FFF2-40B4-BE49-F238E27FC236}">
                <a16:creationId xmlns:a16="http://schemas.microsoft.com/office/drawing/2014/main" id="{3D35DAFD-3E7C-6D60-5846-B47B1F46C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206" y="0"/>
            <a:ext cx="5429794" cy="4860235"/>
          </a:xfrm>
          <a:prstGeom prst="rect">
            <a:avLst/>
          </a:prstGeom>
        </p:spPr>
      </p:pic>
      <p:pic>
        <p:nvPicPr>
          <p:cNvPr id="3" name="Picture 2" descr="Microsoft Azure - Wikipedia">
            <a:extLst>
              <a:ext uri="{FF2B5EF4-FFF2-40B4-BE49-F238E27FC236}">
                <a16:creationId xmlns:a16="http://schemas.microsoft.com/office/drawing/2014/main" id="{64CF82DA-7CC5-C4FE-D7D7-0D98BF356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7139" y="5271008"/>
            <a:ext cx="1033403" cy="1033403"/>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52AC9EDD-6948-7547-207A-6AAA241134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46556" y="5271007"/>
            <a:ext cx="1064838" cy="1033403"/>
          </a:xfrm>
          <a:prstGeom prst="rect">
            <a:avLst/>
          </a:prstGeom>
        </p:spPr>
      </p:pic>
      <p:pic>
        <p:nvPicPr>
          <p:cNvPr id="6" name="Picture 22" descr="Azure Container Apps Logo PNG Vector (PDF) Free Download">
            <a:extLst>
              <a:ext uri="{FF2B5EF4-FFF2-40B4-BE49-F238E27FC236}">
                <a16:creationId xmlns:a16="http://schemas.microsoft.com/office/drawing/2014/main" id="{38DCB1A6-15D5-5FBA-960F-993C7A3782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7408" y="5271008"/>
            <a:ext cx="1033403" cy="10334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06F29D54-DCC6-09C5-0A92-15F5CA7538ED}"/>
              </a:ext>
            </a:extLst>
          </p:cNvPr>
          <p:cNvGraphicFramePr>
            <a:graphicFrameLocks noGrp="1"/>
          </p:cNvGraphicFramePr>
          <p:nvPr>
            <p:extLst>
              <p:ext uri="{D42A27DB-BD31-4B8C-83A1-F6EECF244321}">
                <p14:modId xmlns:p14="http://schemas.microsoft.com/office/powerpoint/2010/main" val="1348663096"/>
              </p:ext>
            </p:extLst>
          </p:nvPr>
        </p:nvGraphicFramePr>
        <p:xfrm>
          <a:off x="838200" y="1276890"/>
          <a:ext cx="10515600" cy="3785090"/>
        </p:xfrm>
        <a:graphic>
          <a:graphicData uri="http://schemas.openxmlformats.org/drawingml/2006/table">
            <a:tbl>
              <a:tblPr firstRow="1" bandRow="1">
                <a:tableStyleId>{5940675A-B579-460E-94D1-54222C63F5DA}</a:tableStyleId>
              </a:tblPr>
              <a:tblGrid>
                <a:gridCol w="2944278">
                  <a:extLst>
                    <a:ext uri="{9D8B030D-6E8A-4147-A177-3AD203B41FA5}">
                      <a16:colId xmlns:a16="http://schemas.microsoft.com/office/drawing/2014/main" val="4132614110"/>
                    </a:ext>
                  </a:extLst>
                </a:gridCol>
                <a:gridCol w="7571322">
                  <a:extLst>
                    <a:ext uri="{9D8B030D-6E8A-4147-A177-3AD203B41FA5}">
                      <a16:colId xmlns:a16="http://schemas.microsoft.com/office/drawing/2014/main" val="3946519187"/>
                    </a:ext>
                  </a:extLst>
                </a:gridCol>
              </a:tblGrid>
              <a:tr h="407790">
                <a:tc>
                  <a:txBody>
                    <a:bodyPr/>
                    <a:lstStyle/>
                    <a:p>
                      <a:r>
                        <a:rPr lang="en-UZ" b="1"/>
                        <a:t>Service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FF">
                        <a:alpha val="40000"/>
                      </a:srgbClr>
                    </a:solidFill>
                  </a:tcPr>
                </a:tc>
                <a:tc>
                  <a:txBody>
                    <a:bodyPr/>
                    <a:lstStyle/>
                    <a:p>
                      <a:r>
                        <a:rPr lang="en-UZ" b="1"/>
                        <a:t>Description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FF">
                        <a:alpha val="40000"/>
                      </a:srgbClr>
                    </a:solidFill>
                  </a:tcPr>
                </a:tc>
                <a:extLst>
                  <a:ext uri="{0D108BD9-81ED-4DB2-BD59-A6C34878D82A}">
                    <a16:rowId xmlns:a16="http://schemas.microsoft.com/office/drawing/2014/main" val="2953881402"/>
                  </a:ext>
                </a:extLst>
              </a:tr>
              <a:tr h="407790">
                <a:tc>
                  <a:txBody>
                    <a:bodyPr/>
                    <a:lstStyle/>
                    <a:p>
                      <a:r>
                        <a:rPr lang="en-US" b="0"/>
                        <a:t>Azure Container Apps</a:t>
                      </a:r>
                      <a:endParaRPr lang="en-UZ" b="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t>Managed</a:t>
                      </a:r>
                      <a:r>
                        <a:rPr lang="en-US" b="1"/>
                        <a:t> Serverless platform </a:t>
                      </a:r>
                      <a:r>
                        <a:rPr lang="en-US"/>
                        <a:t>for running containerized applications</a:t>
                      </a:r>
                      <a:endParaRPr lang="en-UZ"/>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46720463"/>
                  </a:ext>
                </a:extLst>
              </a:tr>
              <a:tr h="407790">
                <a:tc>
                  <a:txBody>
                    <a:bodyPr/>
                    <a:lstStyle/>
                    <a:p>
                      <a:r>
                        <a:rPr lang="en-US"/>
                        <a:t>Azure WebApp for Containers</a:t>
                      </a:r>
                      <a:endParaRPr lang="en-UZ"/>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b="0" i="0" kern="1200">
                          <a:solidFill>
                            <a:schemeClr val="tx1"/>
                          </a:solidFill>
                          <a:effectLst/>
                          <a:latin typeface="+mn-lt"/>
                          <a:ea typeface="+mn-ea"/>
                          <a:cs typeface="+mn-cs"/>
                        </a:rPr>
                        <a:t>HTTP-based service for hosting web applications, REST APIs, and mobile backends</a:t>
                      </a:r>
                      <a:r>
                        <a:rPr lang="en-US"/>
                        <a:t>. Optimized for web apps.</a:t>
                      </a:r>
                      <a:endParaRPr lang="en-UZ"/>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11357213"/>
                  </a:ext>
                </a:extLst>
              </a:tr>
              <a:tr h="703856">
                <a:tc>
                  <a:txBody>
                    <a:bodyPr/>
                    <a:lstStyle/>
                    <a:p>
                      <a:r>
                        <a:rPr lang="en-US"/>
                        <a:t>Azure Container Instances</a:t>
                      </a:r>
                      <a:endParaRPr lang="en-UZ"/>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t>a great solution for any scenario that can operate in </a:t>
                      </a:r>
                      <a:r>
                        <a:rPr lang="en-US" b="1"/>
                        <a:t>hypervisor-isolated containers. </a:t>
                      </a:r>
                      <a:r>
                        <a:rPr lang="en-US" b="0"/>
                        <a:t>Users often interact with it through other Azure services.</a:t>
                      </a:r>
                      <a:r>
                        <a:rPr lang="en-US" b="1"/>
                        <a:t>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681402"/>
                  </a:ext>
                </a:extLst>
              </a:tr>
              <a:tr h="407790">
                <a:tc>
                  <a:txBody>
                    <a:bodyPr/>
                    <a:lstStyle/>
                    <a:p>
                      <a:r>
                        <a:rPr lang="en-US"/>
                        <a:t>Azure Kubernetes Service</a:t>
                      </a:r>
                      <a:endParaRPr lang="en-UZ"/>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t>Managed </a:t>
                      </a:r>
                      <a:r>
                        <a:rPr lang="en-US" b="1"/>
                        <a:t>orchestration for containerized application </a:t>
                      </a:r>
                      <a:r>
                        <a:rPr lang="en-US"/>
                        <a:t>deployment</a:t>
                      </a:r>
                      <a:endParaRPr lang="en-UZ"/>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58886963"/>
                  </a:ext>
                </a:extLst>
              </a:tr>
              <a:tr h="402204">
                <a:tc>
                  <a:txBody>
                    <a:bodyPr/>
                    <a:lstStyle/>
                    <a:p>
                      <a:r>
                        <a:rPr lang="en-US"/>
                        <a:t>Azure Functions</a:t>
                      </a:r>
                      <a:endParaRPr lang="en-UZ"/>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b="1"/>
                        <a:t>Event-driven serverless </a:t>
                      </a:r>
                      <a:r>
                        <a:rPr lang="en-US"/>
                        <a:t>computing for building scalable applications</a:t>
                      </a:r>
                      <a:endParaRPr lang="en-UZ"/>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0854782"/>
                  </a:ext>
                </a:extLst>
              </a:tr>
              <a:tr h="407790">
                <a:tc>
                  <a:txBody>
                    <a:bodyPr/>
                    <a:lstStyle/>
                    <a:p>
                      <a:r>
                        <a:rPr lang="en-US"/>
                        <a:t>Azure Spring Apps</a:t>
                      </a:r>
                      <a:endParaRPr lang="en-UZ"/>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a:t>Simplified deployment of </a:t>
                      </a:r>
                      <a:r>
                        <a:rPr lang="en-US" b="1"/>
                        <a:t>Spring Boot applications </a:t>
                      </a:r>
                      <a:r>
                        <a:rPr lang="en-US"/>
                        <a:t>on Azure</a:t>
                      </a:r>
                      <a:endParaRPr lang="en-UZ"/>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99955879"/>
                  </a:ext>
                </a:extLst>
              </a:tr>
              <a:tr h="407790">
                <a:tc>
                  <a:txBody>
                    <a:bodyPr/>
                    <a:lstStyle/>
                    <a:p>
                      <a:r>
                        <a:rPr lang="en-US"/>
                        <a:t>Azure Red Hat OpenShift</a:t>
                      </a:r>
                      <a:endParaRPr lang="en-UZ"/>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Managed Red Hat OpenShift </a:t>
                      </a:r>
                      <a:r>
                        <a:rPr lang="en-US"/>
                        <a:t>service for containerized app development</a:t>
                      </a:r>
                      <a:endParaRPr lang="en-US">
                        <a:latin typeface="Calibri" panose="020F0502020204030204" pitchFamily="34"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83840568"/>
                  </a:ext>
                </a:extLst>
              </a:tr>
            </a:tbl>
          </a:graphicData>
        </a:graphic>
      </p:graphicFrame>
      <p:sp>
        <p:nvSpPr>
          <p:cNvPr id="4" name="Footer Placeholder 3">
            <a:extLst>
              <a:ext uri="{FF2B5EF4-FFF2-40B4-BE49-F238E27FC236}">
                <a16:creationId xmlns:a16="http://schemas.microsoft.com/office/drawing/2014/main" id="{BD1AB644-A854-79E8-DD4E-FB5DB7489D94}"/>
              </a:ext>
            </a:extLst>
          </p:cNvPr>
          <p:cNvSpPr>
            <a:spLocks noGrp="1"/>
          </p:cNvSpPr>
          <p:nvPr>
            <p:ph type="ftr" sz="quarter" idx="11"/>
          </p:nvPr>
        </p:nvSpPr>
        <p:spPr/>
        <p:txBody>
          <a:bodyPr/>
          <a:lstStyle/>
          <a:p>
            <a:r>
              <a:rPr lang="en-GB"/>
              <a:t>Java Community Uzbekistan | Dockerizing full app lifecycle</a:t>
            </a:r>
          </a:p>
        </p:txBody>
      </p:sp>
      <p:sp>
        <p:nvSpPr>
          <p:cNvPr id="9" name="Slide Number Placeholder 8">
            <a:extLst>
              <a:ext uri="{FF2B5EF4-FFF2-40B4-BE49-F238E27FC236}">
                <a16:creationId xmlns:a16="http://schemas.microsoft.com/office/drawing/2014/main" id="{83E4FF50-D3CC-484A-0AB1-7260439FE55E}"/>
              </a:ext>
            </a:extLst>
          </p:cNvPr>
          <p:cNvSpPr>
            <a:spLocks noGrp="1"/>
          </p:cNvSpPr>
          <p:nvPr>
            <p:ph type="sldNum" sz="quarter" idx="12"/>
          </p:nvPr>
        </p:nvSpPr>
        <p:spPr/>
        <p:txBody>
          <a:bodyPr/>
          <a:lstStyle/>
          <a:p>
            <a:fld id="{435ED8F4-E27D-48E5-A22E-AFDE7268BB8A}" type="slidenum">
              <a:rPr lang="en-GB" smtClean="0"/>
              <a:t>20</a:t>
            </a:fld>
            <a:endParaRPr lang="en-GB"/>
          </a:p>
        </p:txBody>
      </p:sp>
    </p:spTree>
    <p:extLst>
      <p:ext uri="{BB962C8B-B14F-4D97-AF65-F5344CB8AC3E}">
        <p14:creationId xmlns:p14="http://schemas.microsoft.com/office/powerpoint/2010/main" val="1837653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D070812-DFD1-3577-4E3F-3D2F02DF66A7}"/>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F1E29BA9-569D-60CC-B657-29406F12CF32}"/>
              </a:ext>
            </a:extLst>
          </p:cNvPr>
          <p:cNvSpPr>
            <a:spLocks noGrp="1"/>
          </p:cNvSpPr>
          <p:nvPr>
            <p:ph type="title"/>
          </p:nvPr>
        </p:nvSpPr>
        <p:spPr>
          <a:xfrm>
            <a:off x="6467474" y="178560"/>
            <a:ext cx="5183188" cy="667544"/>
          </a:xfrm>
          <a:solidFill>
            <a:schemeClr val="bg1">
              <a:alpha val="67000"/>
            </a:schemeClr>
          </a:solidFill>
        </p:spPr>
        <p:txBody>
          <a:bodyPr>
            <a:normAutofit fontScale="90000"/>
          </a:bodyPr>
          <a:lstStyle/>
          <a:p>
            <a:r>
              <a:rPr lang="en-US" sz="2400"/>
              <a:t>Introduction to Azure Kubernetes Service</a:t>
            </a:r>
            <a:endParaRPr lang="en-GB" sz="2400"/>
          </a:p>
        </p:txBody>
      </p:sp>
      <p:sp>
        <p:nvSpPr>
          <p:cNvPr id="2" name="Text Placeholder 8">
            <a:extLst>
              <a:ext uri="{FF2B5EF4-FFF2-40B4-BE49-F238E27FC236}">
                <a16:creationId xmlns:a16="http://schemas.microsoft.com/office/drawing/2014/main" id="{D3B59A10-3DC5-78FA-26E8-546D593D666F}"/>
              </a:ext>
            </a:extLst>
          </p:cNvPr>
          <p:cNvSpPr txBox="1">
            <a:spLocks/>
          </p:cNvSpPr>
          <p:nvPr/>
        </p:nvSpPr>
        <p:spPr>
          <a:xfrm>
            <a:off x="6467474" y="1144089"/>
            <a:ext cx="4967905" cy="5457529"/>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GB" sz="1800" b="1">
                <a:solidFill>
                  <a:srgbClr val="000000"/>
                </a:solidFill>
                <a:latin typeface="Segoe UI" panose="020B0502040204020203" pitchFamily="34" charset="0"/>
              </a:rPr>
              <a:t>Key features:</a:t>
            </a:r>
          </a:p>
          <a:p>
            <a:pPr fontAlgn="base"/>
            <a:r>
              <a:rPr lang="en-GB" sz="1800">
                <a:solidFill>
                  <a:srgbClr val="000000"/>
                </a:solidFill>
                <a:latin typeface="Segoe UI" panose="020B0502040204020203" pitchFamily="34" charset="0"/>
              </a:rPr>
              <a:t>Managed Kubernetes Service</a:t>
            </a:r>
          </a:p>
          <a:p>
            <a:pPr fontAlgn="base"/>
            <a:r>
              <a:rPr lang="en-GB" sz="1800">
                <a:solidFill>
                  <a:srgbClr val="000000"/>
                </a:solidFill>
                <a:latin typeface="Segoe UI" panose="020B0502040204020203" pitchFamily="34" charset="0"/>
              </a:rPr>
              <a:t>Automatic Scaling</a:t>
            </a:r>
          </a:p>
          <a:p>
            <a:pPr fontAlgn="base"/>
            <a:r>
              <a:rPr lang="en-GB" sz="1800">
                <a:solidFill>
                  <a:srgbClr val="000000"/>
                </a:solidFill>
                <a:latin typeface="Segoe UI" panose="020B0502040204020203" pitchFamily="34" charset="0"/>
              </a:rPr>
              <a:t>GPU-enabled nodes</a:t>
            </a:r>
          </a:p>
          <a:p>
            <a:pPr fontAlgn="base"/>
            <a:r>
              <a:rPr lang="en-GB" sz="1800">
                <a:solidFill>
                  <a:srgbClr val="000000"/>
                </a:solidFill>
                <a:latin typeface="Segoe UI" panose="020B0502040204020203" pitchFamily="34" charset="0"/>
              </a:rPr>
              <a:t>High Availability</a:t>
            </a:r>
          </a:p>
          <a:p>
            <a:pPr fontAlgn="base"/>
            <a:r>
              <a:rPr lang="en-GB" sz="1800">
                <a:solidFill>
                  <a:srgbClr val="000000"/>
                </a:solidFill>
                <a:latin typeface="Segoe UI" panose="020B0502040204020203" pitchFamily="34" charset="0"/>
              </a:rPr>
              <a:t>Seamless Integration with Azure Services</a:t>
            </a:r>
          </a:p>
          <a:p>
            <a:pPr fontAlgn="base"/>
            <a:r>
              <a:rPr lang="en-GB" sz="1800">
                <a:solidFill>
                  <a:srgbClr val="000000"/>
                </a:solidFill>
                <a:latin typeface="Segoe UI" panose="020B0502040204020203" pitchFamily="34" charset="0"/>
              </a:rPr>
              <a:t>Security and Compliance</a:t>
            </a:r>
          </a:p>
          <a:p>
            <a:pPr fontAlgn="base"/>
            <a:r>
              <a:rPr lang="en-GB" sz="1800">
                <a:solidFill>
                  <a:srgbClr val="000000"/>
                </a:solidFill>
                <a:latin typeface="Segoe UI" panose="020B0502040204020203" pitchFamily="34" charset="0"/>
              </a:rPr>
              <a:t>Azure Active Directory Integration</a:t>
            </a:r>
          </a:p>
          <a:p>
            <a:pPr fontAlgn="base"/>
            <a:r>
              <a:rPr lang="en-GB" sz="1800">
                <a:solidFill>
                  <a:srgbClr val="000000"/>
                </a:solidFill>
                <a:latin typeface="Segoe UI" panose="020B0502040204020203" pitchFamily="34" charset="0"/>
              </a:rPr>
              <a:t>Monitoring and Logging</a:t>
            </a:r>
          </a:p>
          <a:p>
            <a:pPr fontAlgn="base"/>
            <a:r>
              <a:rPr lang="en-GB" sz="1800">
                <a:solidFill>
                  <a:srgbClr val="000000"/>
                </a:solidFill>
                <a:latin typeface="Segoe UI" panose="020B0502040204020203" pitchFamily="34" charset="0"/>
              </a:rPr>
              <a:t>Continuous Deployment and CI/CD</a:t>
            </a:r>
          </a:p>
          <a:p>
            <a:pPr fontAlgn="base"/>
            <a:r>
              <a:rPr lang="en-GB" sz="1800">
                <a:solidFill>
                  <a:srgbClr val="000000"/>
                </a:solidFill>
                <a:latin typeface="Segoe UI" panose="020B0502040204020203" pitchFamily="34" charset="0"/>
              </a:rPr>
              <a:t>Multi-Region Availability</a:t>
            </a:r>
          </a:p>
          <a:p>
            <a:pPr fontAlgn="base"/>
            <a:r>
              <a:rPr lang="en-GB" sz="1800">
                <a:solidFill>
                  <a:srgbClr val="000000"/>
                </a:solidFill>
                <a:latin typeface="Segoe UI" panose="020B0502040204020203" pitchFamily="34" charset="0"/>
              </a:rPr>
              <a:t>Cost Optimization</a:t>
            </a:r>
          </a:p>
          <a:p>
            <a:pPr fontAlgn="base"/>
            <a:r>
              <a:rPr lang="en-GB" sz="1800">
                <a:solidFill>
                  <a:srgbClr val="000000"/>
                </a:solidFill>
                <a:latin typeface="Segoe UI" panose="020B0502040204020203" pitchFamily="34" charset="0"/>
              </a:rPr>
              <a:t>AKS has been CNCF-certified as Kubernetes conformant.</a:t>
            </a:r>
          </a:p>
          <a:p>
            <a:pPr fontAlgn="base"/>
            <a:r>
              <a:rPr lang="en-GB" sz="1800">
                <a:solidFill>
                  <a:srgbClr val="000000"/>
                </a:solidFill>
                <a:latin typeface="Segoe UI" panose="020B0502040204020203" pitchFamily="34" charset="0"/>
              </a:rPr>
              <a:t>AKS is compliant with SOC, ISO, PCI DSS, and HIPAA</a:t>
            </a:r>
          </a:p>
        </p:txBody>
      </p:sp>
      <p:pic>
        <p:nvPicPr>
          <p:cNvPr id="10" name="Picture 9">
            <a:extLst>
              <a:ext uri="{FF2B5EF4-FFF2-40B4-BE49-F238E27FC236}">
                <a16:creationId xmlns:a16="http://schemas.microsoft.com/office/drawing/2014/main" id="{3EC4DB92-37C6-F8C4-77EC-EE803954BE14}"/>
              </a:ext>
            </a:extLst>
          </p:cNvPr>
          <p:cNvPicPr>
            <a:picLocks noChangeAspect="1"/>
          </p:cNvPicPr>
          <p:nvPr/>
        </p:nvPicPr>
        <p:blipFill>
          <a:blip r:embed="rId2"/>
          <a:stretch>
            <a:fillRect/>
          </a:stretch>
        </p:blipFill>
        <p:spPr>
          <a:xfrm>
            <a:off x="0" y="1571863"/>
            <a:ext cx="6109388" cy="3677867"/>
          </a:xfrm>
          <a:prstGeom prst="rect">
            <a:avLst/>
          </a:prstGeom>
        </p:spPr>
      </p:pic>
      <p:sp>
        <p:nvSpPr>
          <p:cNvPr id="4" name="Slide Number Placeholder 3">
            <a:extLst>
              <a:ext uri="{FF2B5EF4-FFF2-40B4-BE49-F238E27FC236}">
                <a16:creationId xmlns:a16="http://schemas.microsoft.com/office/drawing/2014/main" id="{9AC2A095-1AED-E18A-87DE-FA240A996B56}"/>
              </a:ext>
            </a:extLst>
          </p:cNvPr>
          <p:cNvSpPr>
            <a:spLocks noGrp="1"/>
          </p:cNvSpPr>
          <p:nvPr>
            <p:ph type="sldNum" sz="quarter" idx="12"/>
          </p:nvPr>
        </p:nvSpPr>
        <p:spPr/>
        <p:txBody>
          <a:bodyPr/>
          <a:lstStyle/>
          <a:p>
            <a:fld id="{435ED8F4-E27D-48E5-A22E-AFDE7268BB8A}" type="slidenum">
              <a:rPr lang="en-GB" smtClean="0"/>
              <a:t>21</a:t>
            </a:fld>
            <a:endParaRPr lang="en-GB"/>
          </a:p>
        </p:txBody>
      </p:sp>
    </p:spTree>
    <p:extLst>
      <p:ext uri="{BB962C8B-B14F-4D97-AF65-F5344CB8AC3E}">
        <p14:creationId xmlns:p14="http://schemas.microsoft.com/office/powerpoint/2010/main" val="1424062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D6153F-406F-AF5F-BB6A-2E83CD747168}"/>
              </a:ext>
            </a:extLst>
          </p:cNvPr>
          <p:cNvSpPr>
            <a:spLocks noGrp="1"/>
          </p:cNvSpPr>
          <p:nvPr>
            <p:ph type="title"/>
          </p:nvPr>
        </p:nvSpPr>
        <p:spPr>
          <a:xfrm>
            <a:off x="838200" y="365125"/>
            <a:ext cx="10515600" cy="625475"/>
          </a:xfrm>
          <a:solidFill>
            <a:srgbClr val="FFFFFF">
              <a:alpha val="67000"/>
            </a:srgbClr>
          </a:solidFill>
        </p:spPr>
        <p:txBody>
          <a:bodyPr>
            <a:normAutofit/>
          </a:bodyPr>
          <a:lstStyle/>
          <a:p>
            <a:pPr algn="ctr"/>
            <a:r>
              <a:rPr lang="en-GB" sz="2400"/>
              <a:t>Automated deployments</a:t>
            </a:r>
          </a:p>
        </p:txBody>
      </p:sp>
      <p:sp>
        <p:nvSpPr>
          <p:cNvPr id="8" name="TextBox 7">
            <a:extLst>
              <a:ext uri="{FF2B5EF4-FFF2-40B4-BE49-F238E27FC236}">
                <a16:creationId xmlns:a16="http://schemas.microsoft.com/office/drawing/2014/main" id="{570D26D0-BCCC-C8E1-6CEC-622655A19A51}"/>
              </a:ext>
            </a:extLst>
          </p:cNvPr>
          <p:cNvSpPr txBox="1"/>
          <p:nvPr/>
        </p:nvSpPr>
        <p:spPr>
          <a:xfrm>
            <a:off x="2237275" y="1242723"/>
            <a:ext cx="2213426" cy="369332"/>
          </a:xfrm>
          <a:prstGeom prst="rect">
            <a:avLst/>
          </a:prstGeom>
          <a:noFill/>
        </p:spPr>
        <p:txBody>
          <a:bodyPr wrap="none" rtlCol="0">
            <a:spAutoFit/>
          </a:bodyPr>
          <a:lstStyle/>
          <a:p>
            <a:r>
              <a:rPr lang="en-US"/>
              <a:t>Azure Container Apps</a:t>
            </a:r>
            <a:endParaRPr lang="en-UZ"/>
          </a:p>
        </p:txBody>
      </p:sp>
      <p:sp>
        <p:nvSpPr>
          <p:cNvPr id="9" name="TextBox 8">
            <a:extLst>
              <a:ext uri="{FF2B5EF4-FFF2-40B4-BE49-F238E27FC236}">
                <a16:creationId xmlns:a16="http://schemas.microsoft.com/office/drawing/2014/main" id="{2D5E4EE6-5B5D-7514-B43E-814FDFAF5DC5}"/>
              </a:ext>
            </a:extLst>
          </p:cNvPr>
          <p:cNvSpPr txBox="1"/>
          <p:nvPr/>
        </p:nvSpPr>
        <p:spPr>
          <a:xfrm>
            <a:off x="8008947" y="1291615"/>
            <a:ext cx="2573397" cy="369332"/>
          </a:xfrm>
          <a:prstGeom prst="rect">
            <a:avLst/>
          </a:prstGeom>
          <a:noFill/>
        </p:spPr>
        <p:txBody>
          <a:bodyPr wrap="none" rtlCol="0">
            <a:spAutoFit/>
          </a:bodyPr>
          <a:lstStyle/>
          <a:p>
            <a:r>
              <a:rPr lang="en-US"/>
              <a:t>Azure Kubernetes Service</a:t>
            </a:r>
            <a:endParaRPr lang="en-UZ"/>
          </a:p>
        </p:txBody>
      </p:sp>
      <p:sp>
        <p:nvSpPr>
          <p:cNvPr id="3" name="Footer Placeholder 2">
            <a:extLst>
              <a:ext uri="{FF2B5EF4-FFF2-40B4-BE49-F238E27FC236}">
                <a16:creationId xmlns:a16="http://schemas.microsoft.com/office/drawing/2014/main" id="{AF7B4B68-E0CC-DD79-834C-B8517C1CED06}"/>
              </a:ext>
            </a:extLst>
          </p:cNvPr>
          <p:cNvSpPr>
            <a:spLocks noGrp="1"/>
          </p:cNvSpPr>
          <p:nvPr>
            <p:ph type="ftr" sz="quarter" idx="11"/>
          </p:nvPr>
        </p:nvSpPr>
        <p:spPr/>
        <p:txBody>
          <a:bodyPr/>
          <a:lstStyle/>
          <a:p>
            <a:r>
              <a:rPr lang="en-GB"/>
              <a:t>Java Community Uzbekistan | Dockerizing full app lifecycle</a:t>
            </a:r>
          </a:p>
        </p:txBody>
      </p:sp>
      <p:sp>
        <p:nvSpPr>
          <p:cNvPr id="4" name="Slide Number Placeholder 3">
            <a:extLst>
              <a:ext uri="{FF2B5EF4-FFF2-40B4-BE49-F238E27FC236}">
                <a16:creationId xmlns:a16="http://schemas.microsoft.com/office/drawing/2014/main" id="{3FF37931-29D6-039D-2EA8-59A1247AA09D}"/>
              </a:ext>
            </a:extLst>
          </p:cNvPr>
          <p:cNvSpPr>
            <a:spLocks noGrp="1"/>
          </p:cNvSpPr>
          <p:nvPr>
            <p:ph type="sldNum" sz="quarter" idx="12"/>
          </p:nvPr>
        </p:nvSpPr>
        <p:spPr/>
        <p:txBody>
          <a:bodyPr/>
          <a:lstStyle/>
          <a:p>
            <a:fld id="{435ED8F4-E27D-48E5-A22E-AFDE7268BB8A}" type="slidenum">
              <a:rPr lang="en-GB" smtClean="0"/>
              <a:t>22</a:t>
            </a:fld>
            <a:endParaRPr lang="en-GB"/>
          </a:p>
        </p:txBody>
      </p:sp>
      <p:pic>
        <p:nvPicPr>
          <p:cNvPr id="11" name="Picture 10">
            <a:extLst>
              <a:ext uri="{FF2B5EF4-FFF2-40B4-BE49-F238E27FC236}">
                <a16:creationId xmlns:a16="http://schemas.microsoft.com/office/drawing/2014/main" id="{DDD2F593-D36A-57DB-927D-0E9312EA8701}"/>
              </a:ext>
            </a:extLst>
          </p:cNvPr>
          <p:cNvPicPr>
            <a:picLocks noChangeAspect="1"/>
          </p:cNvPicPr>
          <p:nvPr/>
        </p:nvPicPr>
        <p:blipFill>
          <a:blip r:embed="rId2"/>
          <a:stretch>
            <a:fillRect/>
          </a:stretch>
        </p:blipFill>
        <p:spPr>
          <a:xfrm>
            <a:off x="427635" y="1674431"/>
            <a:ext cx="4892210" cy="4116423"/>
          </a:xfrm>
          <a:prstGeom prst="rect">
            <a:avLst/>
          </a:prstGeom>
          <a:ln>
            <a:solidFill>
              <a:schemeClr val="tx1"/>
            </a:solidFill>
          </a:ln>
        </p:spPr>
      </p:pic>
      <p:pic>
        <p:nvPicPr>
          <p:cNvPr id="13" name="Picture 12">
            <a:extLst>
              <a:ext uri="{FF2B5EF4-FFF2-40B4-BE49-F238E27FC236}">
                <a16:creationId xmlns:a16="http://schemas.microsoft.com/office/drawing/2014/main" id="{E2762A22-6960-7AA0-0677-0595B5CA9998}"/>
              </a:ext>
            </a:extLst>
          </p:cNvPr>
          <p:cNvPicPr>
            <a:picLocks noChangeAspect="1"/>
          </p:cNvPicPr>
          <p:nvPr/>
        </p:nvPicPr>
        <p:blipFill>
          <a:blip r:embed="rId3"/>
          <a:stretch>
            <a:fillRect/>
          </a:stretch>
        </p:blipFill>
        <p:spPr>
          <a:xfrm>
            <a:off x="5589730" y="1674431"/>
            <a:ext cx="6174635" cy="4116423"/>
          </a:xfrm>
          <a:prstGeom prst="rect">
            <a:avLst/>
          </a:prstGeom>
          <a:ln>
            <a:solidFill>
              <a:schemeClr val="bg2">
                <a:lumMod val="10000"/>
              </a:schemeClr>
            </a:solidFill>
          </a:ln>
        </p:spPr>
      </p:pic>
    </p:spTree>
    <p:extLst>
      <p:ext uri="{BB962C8B-B14F-4D97-AF65-F5344CB8AC3E}">
        <p14:creationId xmlns:p14="http://schemas.microsoft.com/office/powerpoint/2010/main" val="4268025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D070812-DFD1-3577-4E3F-3D2F02DF66A7}"/>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F1E29BA9-569D-60CC-B657-29406F12CF32}"/>
              </a:ext>
            </a:extLst>
          </p:cNvPr>
          <p:cNvSpPr>
            <a:spLocks noGrp="1"/>
          </p:cNvSpPr>
          <p:nvPr>
            <p:ph type="title"/>
          </p:nvPr>
        </p:nvSpPr>
        <p:spPr>
          <a:xfrm>
            <a:off x="6467474" y="256381"/>
            <a:ext cx="5183188" cy="667544"/>
          </a:xfrm>
          <a:solidFill>
            <a:schemeClr val="bg1">
              <a:alpha val="67000"/>
            </a:schemeClr>
          </a:solidFill>
        </p:spPr>
        <p:txBody>
          <a:bodyPr>
            <a:normAutofit/>
          </a:bodyPr>
          <a:lstStyle/>
          <a:p>
            <a:r>
              <a:rPr lang="en-GB" sz="2400"/>
              <a:t>Before implementing a simple CI/CD</a:t>
            </a:r>
          </a:p>
        </p:txBody>
      </p:sp>
      <p:sp>
        <p:nvSpPr>
          <p:cNvPr id="2" name="Text Placeholder 8">
            <a:extLst>
              <a:ext uri="{FF2B5EF4-FFF2-40B4-BE49-F238E27FC236}">
                <a16:creationId xmlns:a16="http://schemas.microsoft.com/office/drawing/2014/main" id="{D3B59A10-3DC5-78FA-26E8-546D593D666F}"/>
              </a:ext>
            </a:extLst>
          </p:cNvPr>
          <p:cNvSpPr txBox="1">
            <a:spLocks/>
          </p:cNvSpPr>
          <p:nvPr/>
        </p:nvSpPr>
        <p:spPr>
          <a:xfrm>
            <a:off x="6467473" y="1152342"/>
            <a:ext cx="4967905" cy="27262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GB" sz="1800" b="1" dirty="0">
                <a:solidFill>
                  <a:srgbClr val="000000"/>
                </a:solidFill>
                <a:latin typeface="Segoe UI" panose="020B0502040204020203" pitchFamily="34" charset="0"/>
              </a:rPr>
              <a:t>What we have:</a:t>
            </a:r>
          </a:p>
          <a:p>
            <a:pPr fontAlgn="base"/>
            <a:r>
              <a:rPr lang="en-GB" sz="1800" dirty="0">
                <a:solidFill>
                  <a:srgbClr val="000000"/>
                </a:solidFill>
                <a:latin typeface="Segoe UI" panose="020B0502040204020203" pitchFamily="34" charset="0"/>
              </a:rPr>
              <a:t>GitHub repositories and GitHub Actions</a:t>
            </a:r>
          </a:p>
          <a:p>
            <a:pPr fontAlgn="base"/>
            <a:r>
              <a:rPr lang="en-GB" sz="1800" dirty="0" err="1">
                <a:solidFill>
                  <a:srgbClr val="000000"/>
                </a:solidFill>
                <a:latin typeface="Segoe UI" panose="020B0502040204020203" pitchFamily="34" charset="0"/>
              </a:rPr>
              <a:t>Dockerfiles</a:t>
            </a:r>
            <a:endParaRPr lang="en-GB" sz="1800" dirty="0">
              <a:solidFill>
                <a:srgbClr val="000000"/>
              </a:solidFill>
              <a:latin typeface="Segoe UI" panose="020B0502040204020203" pitchFamily="34" charset="0"/>
            </a:endParaRPr>
          </a:p>
          <a:p>
            <a:pPr fontAlgn="base"/>
            <a:r>
              <a:rPr lang="en-GB" sz="1800" dirty="0">
                <a:solidFill>
                  <a:srgbClr val="000000"/>
                </a:solidFill>
                <a:latin typeface="Segoe UI" panose="020B0502040204020203" pitchFamily="34" charset="0"/>
              </a:rPr>
              <a:t>Kubernetes manifests</a:t>
            </a:r>
          </a:p>
          <a:p>
            <a:pPr fontAlgn="base"/>
            <a:r>
              <a:rPr lang="en-GB" sz="1800" dirty="0">
                <a:solidFill>
                  <a:srgbClr val="000000"/>
                </a:solidFill>
                <a:latin typeface="Segoe UI" panose="020B0502040204020203" pitchFamily="34" charset="0"/>
              </a:rPr>
              <a:t>Microsoft Azure subscription</a:t>
            </a:r>
          </a:p>
          <a:p>
            <a:pPr fontAlgn="base"/>
            <a:r>
              <a:rPr lang="en-GB" sz="1800" dirty="0">
                <a:solidFill>
                  <a:srgbClr val="000000"/>
                </a:solidFill>
                <a:latin typeface="Segoe UI" panose="020B0502040204020203" pitchFamily="34" charset="0"/>
              </a:rPr>
              <a:t>Knowledge and experience </a:t>
            </a:r>
            <a:r>
              <a:rPr lang="en-GB" sz="1800" dirty="0">
                <a:solidFill>
                  <a:srgbClr val="000000"/>
                </a:solidFill>
                <a:latin typeface="Segoe UI" panose="020B0502040204020203" pitchFamily="34" charset="0"/>
                <a:sym typeface="Wingdings" pitchFamily="2" charset="2"/>
              </a:rPr>
              <a:t></a:t>
            </a:r>
            <a:endParaRPr lang="en-GB" sz="1800" dirty="0">
              <a:solidFill>
                <a:srgbClr val="000000"/>
              </a:solidFill>
              <a:latin typeface="Segoe UI" panose="020B0502040204020203" pitchFamily="34" charset="0"/>
            </a:endParaRPr>
          </a:p>
          <a:p>
            <a:pPr fontAlgn="base"/>
            <a:endParaRPr lang="en-GB" sz="1800" dirty="0">
              <a:solidFill>
                <a:srgbClr val="000000"/>
              </a:solidFill>
              <a:latin typeface="Segoe UI" panose="020B0502040204020203" pitchFamily="34" charset="0"/>
            </a:endParaRPr>
          </a:p>
          <a:p>
            <a:pPr fontAlgn="base"/>
            <a:endParaRPr lang="en-GB" sz="1800" dirty="0">
              <a:solidFill>
                <a:srgbClr val="000000"/>
              </a:solidFill>
              <a:latin typeface="Segoe UI" panose="020B0502040204020203" pitchFamily="34" charset="0"/>
            </a:endParaRPr>
          </a:p>
        </p:txBody>
      </p:sp>
      <p:sp>
        <p:nvSpPr>
          <p:cNvPr id="3" name="Text Placeholder 8">
            <a:extLst>
              <a:ext uri="{FF2B5EF4-FFF2-40B4-BE49-F238E27FC236}">
                <a16:creationId xmlns:a16="http://schemas.microsoft.com/office/drawing/2014/main" id="{C17FA275-FEDD-B2D7-839D-1F478F4A5FD6}"/>
              </a:ext>
            </a:extLst>
          </p:cNvPr>
          <p:cNvSpPr txBox="1">
            <a:spLocks/>
          </p:cNvSpPr>
          <p:nvPr/>
        </p:nvSpPr>
        <p:spPr>
          <a:xfrm>
            <a:off x="6467473" y="3878577"/>
            <a:ext cx="4967905" cy="234138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GB" sz="1800" b="1" dirty="0">
                <a:solidFill>
                  <a:srgbClr val="000000"/>
                </a:solidFill>
                <a:latin typeface="Segoe UI" panose="020B0502040204020203" pitchFamily="34" charset="0"/>
              </a:rPr>
              <a:t>What else do we need to implement CI/CD:</a:t>
            </a:r>
          </a:p>
          <a:p>
            <a:pPr fontAlgn="base"/>
            <a:r>
              <a:rPr lang="en-GB" sz="1800" dirty="0">
                <a:solidFill>
                  <a:srgbClr val="000000"/>
                </a:solidFill>
                <a:latin typeface="Segoe UI" panose="020B0502040204020203" pitchFamily="34" charset="0"/>
              </a:rPr>
              <a:t>GitHub Actions workflows (pipelines)</a:t>
            </a:r>
          </a:p>
          <a:p>
            <a:pPr fontAlgn="base"/>
            <a:r>
              <a:rPr lang="en-GB" sz="1800" dirty="0">
                <a:solidFill>
                  <a:srgbClr val="000000"/>
                </a:solidFill>
                <a:latin typeface="Segoe UI" panose="020B0502040204020203" pitchFamily="34" charset="0"/>
              </a:rPr>
              <a:t>Azure Container Registry</a:t>
            </a:r>
          </a:p>
          <a:p>
            <a:pPr fontAlgn="base"/>
            <a:r>
              <a:rPr lang="en-GB" sz="1800" dirty="0">
                <a:solidFill>
                  <a:srgbClr val="000000"/>
                </a:solidFill>
                <a:latin typeface="Segoe UI" panose="020B0502040204020203" pitchFamily="34" charset="0"/>
              </a:rPr>
              <a:t>Azure Kubernetes Service</a:t>
            </a:r>
          </a:p>
          <a:p>
            <a:pPr fontAlgn="base"/>
            <a:r>
              <a:rPr lang="en-GB" sz="1800" dirty="0">
                <a:solidFill>
                  <a:srgbClr val="000000"/>
                </a:solidFill>
                <a:latin typeface="Segoe UI" panose="020B0502040204020203" pitchFamily="34" charset="0"/>
              </a:rPr>
              <a:t>Azure Database for PostgreSQL flexible server</a:t>
            </a:r>
          </a:p>
        </p:txBody>
      </p:sp>
      <p:sp>
        <p:nvSpPr>
          <p:cNvPr id="6" name="Slide Number Placeholder 5">
            <a:extLst>
              <a:ext uri="{FF2B5EF4-FFF2-40B4-BE49-F238E27FC236}">
                <a16:creationId xmlns:a16="http://schemas.microsoft.com/office/drawing/2014/main" id="{CD1D462C-F9C6-4238-752D-B9D6A9909A8E}"/>
              </a:ext>
            </a:extLst>
          </p:cNvPr>
          <p:cNvSpPr>
            <a:spLocks noGrp="1"/>
          </p:cNvSpPr>
          <p:nvPr>
            <p:ph type="sldNum" sz="quarter" idx="12"/>
          </p:nvPr>
        </p:nvSpPr>
        <p:spPr/>
        <p:txBody>
          <a:bodyPr/>
          <a:lstStyle/>
          <a:p>
            <a:fld id="{435ED8F4-E27D-48E5-A22E-AFDE7268BB8A}" type="slidenum">
              <a:rPr lang="en-GB" smtClean="0"/>
              <a:t>23</a:t>
            </a:fld>
            <a:endParaRPr lang="en-GB"/>
          </a:p>
        </p:txBody>
      </p:sp>
      <p:pic>
        <p:nvPicPr>
          <p:cNvPr id="7" name="Picture 6" descr="A picture containing text, screenshot, diagram, font&#10;&#10;Description automatically generated">
            <a:extLst>
              <a:ext uri="{FF2B5EF4-FFF2-40B4-BE49-F238E27FC236}">
                <a16:creationId xmlns:a16="http://schemas.microsoft.com/office/drawing/2014/main" id="{DCB26931-28B3-147E-8335-D15A87563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551" y="256381"/>
            <a:ext cx="4210560" cy="6192000"/>
          </a:xfrm>
          <a:prstGeom prst="rect">
            <a:avLst/>
          </a:prstGeom>
        </p:spPr>
      </p:pic>
    </p:spTree>
    <p:extLst>
      <p:ext uri="{BB962C8B-B14F-4D97-AF65-F5344CB8AC3E}">
        <p14:creationId xmlns:p14="http://schemas.microsoft.com/office/powerpoint/2010/main" val="759576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D6153F-406F-AF5F-BB6A-2E83CD747168}"/>
              </a:ext>
            </a:extLst>
          </p:cNvPr>
          <p:cNvSpPr>
            <a:spLocks noGrp="1"/>
          </p:cNvSpPr>
          <p:nvPr>
            <p:ph type="title"/>
          </p:nvPr>
        </p:nvSpPr>
        <p:spPr>
          <a:xfrm>
            <a:off x="838200" y="365125"/>
            <a:ext cx="10515600" cy="625475"/>
          </a:xfrm>
          <a:solidFill>
            <a:srgbClr val="FFFFFF">
              <a:alpha val="67000"/>
            </a:srgbClr>
          </a:solidFill>
        </p:spPr>
        <p:txBody>
          <a:bodyPr>
            <a:normAutofit/>
          </a:bodyPr>
          <a:lstStyle/>
          <a:p>
            <a:pPr algn="ctr"/>
            <a:r>
              <a:rPr lang="en-GB" sz="2400"/>
              <a:t>Azure Kubernetes Cluster high-level diagram</a:t>
            </a:r>
          </a:p>
        </p:txBody>
      </p:sp>
      <p:sp>
        <p:nvSpPr>
          <p:cNvPr id="3" name="Footer Placeholder 2">
            <a:extLst>
              <a:ext uri="{FF2B5EF4-FFF2-40B4-BE49-F238E27FC236}">
                <a16:creationId xmlns:a16="http://schemas.microsoft.com/office/drawing/2014/main" id="{AF7B4B68-E0CC-DD79-834C-B8517C1CED06}"/>
              </a:ext>
            </a:extLst>
          </p:cNvPr>
          <p:cNvSpPr>
            <a:spLocks noGrp="1"/>
          </p:cNvSpPr>
          <p:nvPr>
            <p:ph type="ftr" sz="quarter" idx="11"/>
          </p:nvPr>
        </p:nvSpPr>
        <p:spPr/>
        <p:txBody>
          <a:bodyPr/>
          <a:lstStyle/>
          <a:p>
            <a:r>
              <a:rPr lang="en-GB"/>
              <a:t>Java Community Uzbekistan | Dockerizing full app lifecycle</a:t>
            </a:r>
          </a:p>
        </p:txBody>
      </p:sp>
      <p:sp>
        <p:nvSpPr>
          <p:cNvPr id="4" name="Slide Number Placeholder 3">
            <a:extLst>
              <a:ext uri="{FF2B5EF4-FFF2-40B4-BE49-F238E27FC236}">
                <a16:creationId xmlns:a16="http://schemas.microsoft.com/office/drawing/2014/main" id="{3FF37931-29D6-039D-2EA8-59A1247AA09D}"/>
              </a:ext>
            </a:extLst>
          </p:cNvPr>
          <p:cNvSpPr>
            <a:spLocks noGrp="1"/>
          </p:cNvSpPr>
          <p:nvPr>
            <p:ph type="sldNum" sz="quarter" idx="12"/>
          </p:nvPr>
        </p:nvSpPr>
        <p:spPr/>
        <p:txBody>
          <a:bodyPr/>
          <a:lstStyle/>
          <a:p>
            <a:fld id="{435ED8F4-E27D-48E5-A22E-AFDE7268BB8A}" type="slidenum">
              <a:rPr lang="en-GB" smtClean="0"/>
              <a:t>24</a:t>
            </a:fld>
            <a:endParaRPr lang="en-GB"/>
          </a:p>
        </p:txBody>
      </p:sp>
      <p:pic>
        <p:nvPicPr>
          <p:cNvPr id="14" name="Picture 13" descr="A picture containing text, font, number, diagram&#10;&#10;Description automatically generated">
            <a:extLst>
              <a:ext uri="{FF2B5EF4-FFF2-40B4-BE49-F238E27FC236}">
                <a16:creationId xmlns:a16="http://schemas.microsoft.com/office/drawing/2014/main" id="{4F53DC22-8264-F5F5-4863-1533440A8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57" y="1315567"/>
            <a:ext cx="11610598" cy="4590965"/>
          </a:xfrm>
          <a:prstGeom prst="rect">
            <a:avLst/>
          </a:prstGeom>
        </p:spPr>
      </p:pic>
    </p:spTree>
    <p:extLst>
      <p:ext uri="{BB962C8B-B14F-4D97-AF65-F5344CB8AC3E}">
        <p14:creationId xmlns:p14="http://schemas.microsoft.com/office/powerpoint/2010/main" val="2593118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FE3F1"/>
        </a:solidFill>
        <a:effectLst/>
      </p:bgPr>
    </p:bg>
    <p:spTree>
      <p:nvGrpSpPr>
        <p:cNvPr id="1" name=""/>
        <p:cNvGrpSpPr/>
        <p:nvPr/>
      </p:nvGrpSpPr>
      <p:grpSpPr>
        <a:xfrm>
          <a:off x="0" y="0"/>
          <a:ext cx="0" cy="0"/>
          <a:chOff x="0" y="0"/>
          <a:chExt cx="0" cy="0"/>
        </a:xfrm>
      </p:grpSpPr>
      <p:pic>
        <p:nvPicPr>
          <p:cNvPr id="12" name="Picture 11" descr="Logo&#10;&#10;Description automatically generated">
            <a:extLst>
              <a:ext uri="{FF2B5EF4-FFF2-40B4-BE49-F238E27FC236}">
                <a16:creationId xmlns:a16="http://schemas.microsoft.com/office/drawing/2014/main" id="{978AC4CB-CCB0-277C-D3CE-1F06533DE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328" y="2090264"/>
            <a:ext cx="2525818" cy="2677472"/>
          </a:xfrm>
          <a:prstGeom prst="rect">
            <a:avLst/>
          </a:prstGeom>
        </p:spPr>
      </p:pic>
      <p:pic>
        <p:nvPicPr>
          <p:cNvPr id="7" name="Picture 6" descr="Icon&#10;&#10;Description automatically generated">
            <a:extLst>
              <a:ext uri="{FF2B5EF4-FFF2-40B4-BE49-F238E27FC236}">
                <a16:creationId xmlns:a16="http://schemas.microsoft.com/office/drawing/2014/main" id="{0E207E5A-6F35-ABE0-78C3-764283C29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4689" y="3101412"/>
            <a:ext cx="2701590" cy="3285544"/>
          </a:xfrm>
          <a:prstGeom prst="rect">
            <a:avLst/>
          </a:prstGeom>
        </p:spPr>
      </p:pic>
      <p:sp>
        <p:nvSpPr>
          <p:cNvPr id="4" name="Slide Number Placeholder 3">
            <a:extLst>
              <a:ext uri="{FF2B5EF4-FFF2-40B4-BE49-F238E27FC236}">
                <a16:creationId xmlns:a16="http://schemas.microsoft.com/office/drawing/2014/main" id="{1B82EBBE-CE43-8C12-BD98-3D5812BCAFAC}"/>
              </a:ext>
            </a:extLst>
          </p:cNvPr>
          <p:cNvSpPr>
            <a:spLocks noGrp="1"/>
          </p:cNvSpPr>
          <p:nvPr>
            <p:ph type="sldNum" sz="quarter" idx="12"/>
          </p:nvPr>
        </p:nvSpPr>
        <p:spPr/>
        <p:txBody>
          <a:bodyPr/>
          <a:lstStyle/>
          <a:p>
            <a:fld id="{435ED8F4-E27D-48E5-A22E-AFDE7268BB8A}" type="slidenum">
              <a:rPr lang="en-GB" smtClean="0"/>
              <a:t>25</a:t>
            </a:fld>
            <a:endParaRPr lang="en-GB"/>
          </a:p>
        </p:txBody>
      </p:sp>
      <p:sp>
        <p:nvSpPr>
          <p:cNvPr id="2" name="Title 1">
            <a:extLst>
              <a:ext uri="{FF2B5EF4-FFF2-40B4-BE49-F238E27FC236}">
                <a16:creationId xmlns:a16="http://schemas.microsoft.com/office/drawing/2014/main" id="{9D9E577A-51F7-00E9-EBFC-CD5BD783A69C}"/>
              </a:ext>
            </a:extLst>
          </p:cNvPr>
          <p:cNvSpPr>
            <a:spLocks noGrp="1"/>
          </p:cNvSpPr>
          <p:nvPr>
            <p:ph type="ctrTitle"/>
          </p:nvPr>
        </p:nvSpPr>
        <p:spPr>
          <a:xfrm>
            <a:off x="2573033" y="2183860"/>
            <a:ext cx="6037567" cy="2490281"/>
          </a:xfrm>
        </p:spPr>
        <p:txBody>
          <a:bodyPr>
            <a:normAutofit/>
          </a:bodyPr>
          <a:lstStyle/>
          <a:p>
            <a:pPr algn="l"/>
            <a:r>
              <a:rPr lang="en-GB" sz="2800" b="1">
                <a:ea typeface="+mj-lt"/>
                <a:cs typeface="+mj-lt"/>
              </a:rPr>
              <a:t>Part 3</a:t>
            </a:r>
            <a:br>
              <a:rPr lang="en-GB" sz="4400" b="1">
                <a:ea typeface="+mj-lt"/>
                <a:cs typeface="+mj-lt"/>
              </a:rPr>
            </a:br>
            <a:r>
              <a:rPr lang="en-US" sz="4400" b="1"/>
              <a:t>Improving test automation practice </a:t>
            </a:r>
            <a:br>
              <a:rPr lang="en-US" sz="4400" b="1"/>
            </a:br>
            <a:r>
              <a:rPr lang="en-US" sz="4400" b="1"/>
              <a:t>with Docker</a:t>
            </a:r>
          </a:p>
        </p:txBody>
      </p:sp>
    </p:spTree>
    <p:extLst>
      <p:ext uri="{BB962C8B-B14F-4D97-AF65-F5344CB8AC3E}">
        <p14:creationId xmlns:p14="http://schemas.microsoft.com/office/powerpoint/2010/main" val="1309959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D070812-DFD1-3577-4E3F-3D2F02DF66A7}"/>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F1E29BA9-569D-60CC-B657-29406F12CF32}"/>
              </a:ext>
            </a:extLst>
          </p:cNvPr>
          <p:cNvSpPr>
            <a:spLocks noGrp="1"/>
          </p:cNvSpPr>
          <p:nvPr>
            <p:ph type="title"/>
          </p:nvPr>
        </p:nvSpPr>
        <p:spPr>
          <a:xfrm>
            <a:off x="-665" y="-572"/>
            <a:ext cx="12191815" cy="1190311"/>
          </a:xfrm>
          <a:solidFill>
            <a:srgbClr val="5FE3F1"/>
          </a:solidFill>
        </p:spPr>
        <p:txBody>
          <a:bodyPr>
            <a:normAutofit/>
          </a:bodyPr>
          <a:lstStyle/>
          <a:p>
            <a:r>
              <a:rPr lang="en-GB" sz="2400" b="1">
                <a:cs typeface="Calibri Light"/>
              </a:rPr>
              <a:t>  </a:t>
            </a:r>
            <a:r>
              <a:rPr lang="en-GB" sz="2800" b="1">
                <a:cs typeface="Calibri Light"/>
              </a:rPr>
              <a:t>Staging environment tests</a:t>
            </a:r>
          </a:p>
        </p:txBody>
      </p:sp>
      <p:sp>
        <p:nvSpPr>
          <p:cNvPr id="2" name="Text Placeholder 8">
            <a:extLst>
              <a:ext uri="{FF2B5EF4-FFF2-40B4-BE49-F238E27FC236}">
                <a16:creationId xmlns:a16="http://schemas.microsoft.com/office/drawing/2014/main" id="{D3B59A10-3DC5-78FA-26E8-546D593D666F}"/>
              </a:ext>
            </a:extLst>
          </p:cNvPr>
          <p:cNvSpPr txBox="1">
            <a:spLocks/>
          </p:cNvSpPr>
          <p:nvPr/>
        </p:nvSpPr>
        <p:spPr>
          <a:xfrm>
            <a:off x="256288" y="1433922"/>
            <a:ext cx="4967905" cy="37502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GB" sz="1800" b="1">
                <a:solidFill>
                  <a:srgbClr val="000000"/>
                </a:solidFill>
                <a:latin typeface="Segoe UI"/>
                <a:cs typeface="Segoe UI"/>
              </a:rPr>
              <a:t>PROS:</a:t>
            </a:r>
          </a:p>
          <a:p>
            <a:pPr fontAlgn="base"/>
            <a:r>
              <a:rPr lang="en-GB" sz="1800">
                <a:latin typeface="Segoe UI"/>
                <a:ea typeface="+mn-lt"/>
                <a:cs typeface="Segoe UI"/>
              </a:rPr>
              <a:t>Full integration</a:t>
            </a:r>
          </a:p>
          <a:p>
            <a:pPr fontAlgn="base"/>
            <a:r>
              <a:rPr lang="en-GB" sz="1800">
                <a:ea typeface="+mn-lt"/>
                <a:cs typeface="+mn-lt"/>
              </a:rPr>
              <a:t>Easy to access</a:t>
            </a:r>
            <a:endParaRPr lang="en-GB" sz="1800">
              <a:solidFill>
                <a:srgbClr val="000000"/>
              </a:solidFill>
              <a:latin typeface="Calibri"/>
              <a:cs typeface="Calibri"/>
            </a:endParaRPr>
          </a:p>
          <a:p>
            <a:pPr fontAlgn="base"/>
            <a:r>
              <a:rPr lang="en-GB" sz="1800">
                <a:ea typeface="+mn-lt"/>
                <a:cs typeface="+mn-lt"/>
              </a:rPr>
              <a:t>Easy to write tests</a:t>
            </a:r>
          </a:p>
          <a:p>
            <a:pPr fontAlgn="base"/>
            <a:r>
              <a:rPr lang="en-GB" sz="1800">
                <a:ea typeface="+mn-lt"/>
                <a:cs typeface="+mn-lt"/>
              </a:rPr>
              <a:t>Suitable for automation and manual testing</a:t>
            </a:r>
          </a:p>
          <a:p>
            <a:pPr fontAlgn="base"/>
            <a:r>
              <a:rPr lang="en-GB" sz="1800">
                <a:ea typeface="+mn-lt"/>
                <a:cs typeface="+mn-lt"/>
              </a:rPr>
              <a:t>Allow not to prepare testing data</a:t>
            </a:r>
            <a:endParaRPr lang="en-GB" sz="1800">
              <a:solidFill>
                <a:srgbClr val="000000"/>
              </a:solidFill>
              <a:latin typeface="Segoe UI"/>
              <a:cs typeface="Segoe UI"/>
              <a:sym typeface="Wingdings" pitchFamily="2" charset="2"/>
            </a:endParaRPr>
          </a:p>
          <a:p>
            <a:r>
              <a:rPr lang="en-GB" sz="1800">
                <a:ea typeface="+mn-lt"/>
                <a:cs typeface="+mn-lt"/>
              </a:rPr>
              <a:t>Available for every team member</a:t>
            </a:r>
            <a:endParaRPr lang="en-GB" sz="1800">
              <a:solidFill>
                <a:srgbClr val="000000"/>
              </a:solidFill>
              <a:latin typeface="Calibri"/>
              <a:cs typeface="Calibri"/>
            </a:endParaRPr>
          </a:p>
          <a:p>
            <a:endParaRPr lang="en-GB" sz="1800">
              <a:solidFill>
                <a:srgbClr val="000000"/>
              </a:solidFill>
              <a:latin typeface="Calibri"/>
              <a:cs typeface="Calibri"/>
            </a:endParaRPr>
          </a:p>
          <a:p>
            <a:pPr fontAlgn="base"/>
            <a:endParaRPr lang="en-GB" sz="1800">
              <a:solidFill>
                <a:srgbClr val="000000"/>
              </a:solidFill>
              <a:latin typeface="Segoe UI" panose="020B0502040204020203" pitchFamily="34" charset="0"/>
              <a:cs typeface="Segoe UI" panose="020B0502040204020203" pitchFamily="34" charset="0"/>
            </a:endParaRPr>
          </a:p>
          <a:p>
            <a:pPr fontAlgn="base"/>
            <a:endParaRPr lang="en-GB" sz="1800">
              <a:solidFill>
                <a:srgbClr val="000000"/>
              </a:solidFill>
              <a:latin typeface="Segoe UI" panose="020B0502040204020203" pitchFamily="34" charset="0"/>
              <a:cs typeface="Segoe UI" panose="020B0502040204020203" pitchFamily="34" charset="0"/>
            </a:endParaRPr>
          </a:p>
        </p:txBody>
      </p:sp>
      <p:sp>
        <p:nvSpPr>
          <p:cNvPr id="3" name="Text Placeholder 8">
            <a:extLst>
              <a:ext uri="{FF2B5EF4-FFF2-40B4-BE49-F238E27FC236}">
                <a16:creationId xmlns:a16="http://schemas.microsoft.com/office/drawing/2014/main" id="{C17FA275-FEDD-B2D7-839D-1F478F4A5FD6}"/>
              </a:ext>
            </a:extLst>
          </p:cNvPr>
          <p:cNvSpPr txBox="1">
            <a:spLocks/>
          </p:cNvSpPr>
          <p:nvPr/>
        </p:nvSpPr>
        <p:spPr>
          <a:xfrm>
            <a:off x="6378868" y="4204891"/>
            <a:ext cx="4967905" cy="234138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GB" sz="1800" b="1">
                <a:solidFill>
                  <a:srgbClr val="000000"/>
                </a:solidFill>
                <a:latin typeface="Segoe UI"/>
                <a:cs typeface="Segoe UI"/>
              </a:rPr>
              <a:t>CONS:</a:t>
            </a:r>
          </a:p>
          <a:p>
            <a:r>
              <a:rPr lang="en-GB" sz="1800">
                <a:ea typeface="+mn-lt"/>
                <a:cs typeface="+mn-lt"/>
              </a:rPr>
              <a:t>Connectivity issues</a:t>
            </a:r>
            <a:endParaRPr lang="en-GB"/>
          </a:p>
          <a:p>
            <a:pPr fontAlgn="base"/>
            <a:r>
              <a:rPr lang="en-GB" sz="1800">
                <a:ea typeface="+mn-lt"/>
                <a:cs typeface="+mn-lt"/>
              </a:rPr>
              <a:t>Low performance with full integration</a:t>
            </a:r>
          </a:p>
          <a:p>
            <a:pPr fontAlgn="base"/>
            <a:r>
              <a:rPr lang="en-GB" sz="1800">
                <a:ea typeface="+mn-lt"/>
                <a:cs typeface="+mn-lt"/>
              </a:rPr>
              <a:t>Testing data preparation</a:t>
            </a:r>
          </a:p>
          <a:p>
            <a:r>
              <a:rPr lang="en-GB" sz="1800">
                <a:ea typeface="+mn-lt"/>
                <a:cs typeface="+mn-lt"/>
              </a:rPr>
              <a:t>Testing data conflicts</a:t>
            </a:r>
            <a:endParaRPr lang="en-GB"/>
          </a:p>
          <a:p>
            <a:r>
              <a:rPr lang="en-GB" sz="1800">
                <a:ea typeface="+mn-lt"/>
                <a:cs typeface="+mn-lt"/>
              </a:rPr>
              <a:t>As a result long regression testing</a:t>
            </a:r>
            <a:endParaRPr lang="en-GB" sz="1800">
              <a:solidFill>
                <a:srgbClr val="000000"/>
              </a:solidFill>
              <a:latin typeface="Calibri"/>
              <a:cs typeface="Calibri"/>
            </a:endParaRPr>
          </a:p>
          <a:p>
            <a:pPr fontAlgn="base"/>
            <a:endParaRPr lang="en-GB" sz="1800">
              <a:solidFill>
                <a:srgbClr val="000000"/>
              </a:solidFill>
              <a:latin typeface="Segoe UI" panose="020B0502040204020203" pitchFamily="34" charset="0"/>
            </a:endParaRPr>
          </a:p>
          <a:p>
            <a:pPr fontAlgn="base"/>
            <a:endParaRPr lang="en-GB" sz="1800">
              <a:solidFill>
                <a:srgbClr val="000000"/>
              </a:solidFill>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CD1D462C-F9C6-4238-752D-B9D6A9909A8E}"/>
              </a:ext>
            </a:extLst>
          </p:cNvPr>
          <p:cNvSpPr>
            <a:spLocks noGrp="1"/>
          </p:cNvSpPr>
          <p:nvPr>
            <p:ph type="sldNum" sz="quarter" idx="12"/>
          </p:nvPr>
        </p:nvSpPr>
        <p:spPr/>
        <p:txBody>
          <a:bodyPr/>
          <a:lstStyle/>
          <a:p>
            <a:fld id="{435ED8F4-E27D-48E5-A22E-AFDE7268BB8A}" type="slidenum">
              <a:rPr lang="en-GB" smtClean="0"/>
              <a:t>26</a:t>
            </a:fld>
            <a:endParaRPr lang="en-GB"/>
          </a:p>
        </p:txBody>
      </p:sp>
      <p:pic>
        <p:nvPicPr>
          <p:cNvPr id="8" name="Graphic 9" descr="Arrow: Slight curve outline">
            <a:extLst>
              <a:ext uri="{FF2B5EF4-FFF2-40B4-BE49-F238E27FC236}">
                <a16:creationId xmlns:a16="http://schemas.microsoft.com/office/drawing/2014/main" id="{04B6D595-A8F7-663F-FC8F-EF8A707AD3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39893" y="4867941"/>
            <a:ext cx="1268818" cy="1268818"/>
          </a:xfrm>
          <a:prstGeom prst="rect">
            <a:avLst/>
          </a:prstGeom>
        </p:spPr>
      </p:pic>
    </p:spTree>
    <p:extLst>
      <p:ext uri="{BB962C8B-B14F-4D97-AF65-F5344CB8AC3E}">
        <p14:creationId xmlns:p14="http://schemas.microsoft.com/office/powerpoint/2010/main" val="3131751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D070812-DFD1-3577-4E3F-3D2F02DF66A7}"/>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F1E29BA9-569D-60CC-B657-29406F12CF32}"/>
              </a:ext>
            </a:extLst>
          </p:cNvPr>
          <p:cNvSpPr>
            <a:spLocks noGrp="1"/>
          </p:cNvSpPr>
          <p:nvPr>
            <p:ph type="title"/>
          </p:nvPr>
        </p:nvSpPr>
        <p:spPr>
          <a:xfrm>
            <a:off x="-665" y="-572"/>
            <a:ext cx="12191815" cy="1190311"/>
          </a:xfrm>
          <a:solidFill>
            <a:srgbClr val="5FE3F1"/>
          </a:solidFill>
        </p:spPr>
        <p:txBody>
          <a:bodyPr>
            <a:normAutofit/>
          </a:bodyPr>
          <a:lstStyle/>
          <a:p>
            <a:r>
              <a:rPr lang="en-GB" sz="2400" b="1">
                <a:cs typeface="Calibri Light"/>
              </a:rPr>
              <a:t> </a:t>
            </a:r>
            <a:r>
              <a:rPr lang="en-GB" sz="2800" b="1">
                <a:cs typeface="Calibri Light"/>
              </a:rPr>
              <a:t> Local environment tests</a:t>
            </a:r>
          </a:p>
        </p:txBody>
      </p:sp>
      <p:sp>
        <p:nvSpPr>
          <p:cNvPr id="2" name="Text Placeholder 8">
            <a:extLst>
              <a:ext uri="{FF2B5EF4-FFF2-40B4-BE49-F238E27FC236}">
                <a16:creationId xmlns:a16="http://schemas.microsoft.com/office/drawing/2014/main" id="{D3B59A10-3DC5-78FA-26E8-546D593D666F}"/>
              </a:ext>
            </a:extLst>
          </p:cNvPr>
          <p:cNvSpPr txBox="1">
            <a:spLocks/>
          </p:cNvSpPr>
          <p:nvPr/>
        </p:nvSpPr>
        <p:spPr>
          <a:xfrm>
            <a:off x="1408148" y="1460503"/>
            <a:ext cx="4967905" cy="37502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GB" sz="1800" b="1">
                <a:solidFill>
                  <a:srgbClr val="000000"/>
                </a:solidFill>
                <a:latin typeface="Segoe UI"/>
                <a:cs typeface="Segoe UI"/>
              </a:rPr>
              <a:t>PROS:</a:t>
            </a:r>
          </a:p>
          <a:p>
            <a:pPr fontAlgn="base"/>
            <a:r>
              <a:rPr lang="en-GB" sz="1800">
                <a:ea typeface="+mn-lt"/>
                <a:cs typeface="+mn-lt"/>
              </a:rPr>
              <a:t>No connectivity issues</a:t>
            </a:r>
          </a:p>
          <a:p>
            <a:r>
              <a:rPr lang="en-GB" sz="1800">
                <a:ea typeface="+mn-lt"/>
                <a:cs typeface="+mn-lt"/>
              </a:rPr>
              <a:t>Higher performance with full integration</a:t>
            </a:r>
            <a:endParaRPr lang="en-GB" sz="1800">
              <a:solidFill>
                <a:srgbClr val="000000"/>
              </a:solidFill>
              <a:latin typeface="Calibri"/>
              <a:cs typeface="Calibri"/>
            </a:endParaRPr>
          </a:p>
          <a:p>
            <a:pPr fontAlgn="base"/>
            <a:r>
              <a:rPr lang="en-GB" sz="1800">
                <a:ea typeface="+mn-lt"/>
                <a:cs typeface="+mn-lt"/>
              </a:rPr>
              <a:t>Only your own testing data</a:t>
            </a:r>
          </a:p>
          <a:p>
            <a:pPr fontAlgn="base"/>
            <a:r>
              <a:rPr lang="en-GB" sz="1800">
                <a:ea typeface="+mn-lt"/>
                <a:cs typeface="+mn-lt"/>
              </a:rPr>
              <a:t>No testing data conflicts</a:t>
            </a:r>
          </a:p>
          <a:p>
            <a:pPr fontAlgn="base"/>
            <a:r>
              <a:rPr lang="en-GB" sz="1800">
                <a:ea typeface="+mn-lt"/>
                <a:cs typeface="+mn-lt"/>
              </a:rPr>
              <a:t>As a result regression testing is faster</a:t>
            </a:r>
            <a:endParaRPr lang="en-GB" sz="1800">
              <a:solidFill>
                <a:srgbClr val="000000"/>
              </a:solidFill>
              <a:latin typeface="Segoe UI"/>
              <a:cs typeface="Segoe UI"/>
              <a:sym typeface="Wingdings" pitchFamily="2" charset="2"/>
            </a:endParaRPr>
          </a:p>
          <a:p>
            <a:endParaRPr lang="en-GB" sz="1800">
              <a:solidFill>
                <a:srgbClr val="000000"/>
              </a:solidFill>
              <a:latin typeface="Calibri"/>
              <a:cs typeface="Calibri"/>
            </a:endParaRPr>
          </a:p>
          <a:p>
            <a:pPr fontAlgn="base"/>
            <a:endParaRPr lang="en-GB" sz="1800">
              <a:solidFill>
                <a:srgbClr val="000000"/>
              </a:solidFill>
              <a:latin typeface="Segoe UI" panose="020B0502040204020203" pitchFamily="34" charset="0"/>
              <a:cs typeface="Segoe UI" panose="020B0502040204020203" pitchFamily="34" charset="0"/>
            </a:endParaRPr>
          </a:p>
          <a:p>
            <a:pPr fontAlgn="base"/>
            <a:endParaRPr lang="en-GB" sz="1800">
              <a:solidFill>
                <a:srgbClr val="000000"/>
              </a:solidFill>
              <a:latin typeface="Segoe UI" panose="020B0502040204020203" pitchFamily="34" charset="0"/>
              <a:cs typeface="Segoe UI" panose="020B0502040204020203" pitchFamily="34" charset="0"/>
            </a:endParaRPr>
          </a:p>
        </p:txBody>
      </p:sp>
      <p:sp>
        <p:nvSpPr>
          <p:cNvPr id="3" name="Text Placeholder 8">
            <a:extLst>
              <a:ext uri="{FF2B5EF4-FFF2-40B4-BE49-F238E27FC236}">
                <a16:creationId xmlns:a16="http://schemas.microsoft.com/office/drawing/2014/main" id="{C17FA275-FEDD-B2D7-839D-1F478F4A5FD6}"/>
              </a:ext>
            </a:extLst>
          </p:cNvPr>
          <p:cNvSpPr txBox="1">
            <a:spLocks/>
          </p:cNvSpPr>
          <p:nvPr/>
        </p:nvSpPr>
        <p:spPr>
          <a:xfrm>
            <a:off x="6378868" y="4204891"/>
            <a:ext cx="4967905" cy="234138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GB" sz="1800" b="1">
                <a:solidFill>
                  <a:srgbClr val="000000"/>
                </a:solidFill>
                <a:latin typeface="Segoe UI"/>
                <a:cs typeface="Segoe UI"/>
              </a:rPr>
              <a:t>CONS:</a:t>
            </a:r>
          </a:p>
          <a:p>
            <a:r>
              <a:rPr lang="en-GB" sz="1800">
                <a:ea typeface="+mn-lt"/>
                <a:cs typeface="+mn-lt"/>
              </a:rPr>
              <a:t>Need to build and run application</a:t>
            </a:r>
            <a:endParaRPr lang="en-GB"/>
          </a:p>
          <a:p>
            <a:pPr fontAlgn="base"/>
            <a:r>
              <a:rPr lang="en-GB" sz="1800">
                <a:ea typeface="+mn-lt"/>
                <a:cs typeface="+mn-lt"/>
              </a:rPr>
              <a:t>Tools and knowledge for build and run</a:t>
            </a:r>
          </a:p>
          <a:p>
            <a:pPr fontAlgn="base"/>
            <a:r>
              <a:rPr lang="en-GB" sz="1800">
                <a:ea typeface="+mn-lt"/>
                <a:cs typeface="+mn-lt"/>
              </a:rPr>
              <a:t>Access for the tools</a:t>
            </a:r>
          </a:p>
          <a:p>
            <a:pPr fontAlgn="base"/>
            <a:endParaRPr lang="en-GB" sz="1800">
              <a:latin typeface="Segoe UI" panose="020B0502040204020203" pitchFamily="34" charset="0"/>
              <a:cs typeface="Segoe UI" panose="020B0502040204020203" pitchFamily="34" charset="0"/>
            </a:endParaRPr>
          </a:p>
          <a:p>
            <a:pPr fontAlgn="base"/>
            <a:endParaRPr lang="en-GB" sz="1800">
              <a:solidFill>
                <a:srgbClr val="000000"/>
              </a:solidFill>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CD1D462C-F9C6-4238-752D-B9D6A9909A8E}"/>
              </a:ext>
            </a:extLst>
          </p:cNvPr>
          <p:cNvSpPr>
            <a:spLocks noGrp="1"/>
          </p:cNvSpPr>
          <p:nvPr>
            <p:ph type="sldNum" sz="quarter" idx="12"/>
          </p:nvPr>
        </p:nvSpPr>
        <p:spPr/>
        <p:txBody>
          <a:bodyPr/>
          <a:lstStyle/>
          <a:p>
            <a:fld id="{435ED8F4-E27D-48E5-A22E-AFDE7268BB8A}" type="slidenum">
              <a:rPr lang="en-GB" smtClean="0"/>
              <a:t>27</a:t>
            </a:fld>
            <a:endParaRPr lang="en-GB"/>
          </a:p>
        </p:txBody>
      </p:sp>
      <p:pic>
        <p:nvPicPr>
          <p:cNvPr id="8" name="Graphic 9" descr="Arrow: Slight curve outline">
            <a:extLst>
              <a:ext uri="{FF2B5EF4-FFF2-40B4-BE49-F238E27FC236}">
                <a16:creationId xmlns:a16="http://schemas.microsoft.com/office/drawing/2014/main" id="{04B6D595-A8F7-663F-FC8F-EF8A707AD3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25" y="2103476"/>
            <a:ext cx="1268818" cy="1268818"/>
          </a:xfrm>
          <a:prstGeom prst="rect">
            <a:avLst/>
          </a:prstGeom>
        </p:spPr>
      </p:pic>
      <p:pic>
        <p:nvPicPr>
          <p:cNvPr id="4" name="Graphic 9" descr="Arrow: Slight curve outline">
            <a:extLst>
              <a:ext uri="{FF2B5EF4-FFF2-40B4-BE49-F238E27FC236}">
                <a16:creationId xmlns:a16="http://schemas.microsoft.com/office/drawing/2014/main" id="{BB039F4D-FA26-47FB-A3E7-1CD2CB58D8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3311" y="4566685"/>
            <a:ext cx="1268818" cy="1268818"/>
          </a:xfrm>
          <a:prstGeom prst="rect">
            <a:avLst/>
          </a:prstGeom>
        </p:spPr>
      </p:pic>
    </p:spTree>
    <p:extLst>
      <p:ext uri="{BB962C8B-B14F-4D97-AF65-F5344CB8AC3E}">
        <p14:creationId xmlns:p14="http://schemas.microsoft.com/office/powerpoint/2010/main" val="1119187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D070812-DFD1-3577-4E3F-3D2F02DF66A7}"/>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F1E29BA9-569D-60CC-B657-29406F12CF32}"/>
              </a:ext>
            </a:extLst>
          </p:cNvPr>
          <p:cNvSpPr>
            <a:spLocks noGrp="1"/>
          </p:cNvSpPr>
          <p:nvPr>
            <p:ph type="title"/>
          </p:nvPr>
        </p:nvSpPr>
        <p:spPr>
          <a:xfrm>
            <a:off x="-665" y="-572"/>
            <a:ext cx="12191815" cy="1190311"/>
          </a:xfrm>
          <a:solidFill>
            <a:srgbClr val="5FE3F1"/>
          </a:solidFill>
        </p:spPr>
        <p:txBody>
          <a:bodyPr>
            <a:normAutofit/>
          </a:bodyPr>
          <a:lstStyle/>
          <a:p>
            <a:r>
              <a:rPr lang="en-GB" sz="2400" b="1">
                <a:cs typeface="Calibri Light"/>
              </a:rPr>
              <a:t> </a:t>
            </a:r>
            <a:r>
              <a:rPr lang="en-GB" sz="2800" b="1">
                <a:cs typeface="Calibri Light"/>
              </a:rPr>
              <a:t> Local environment tests with Docker</a:t>
            </a:r>
          </a:p>
        </p:txBody>
      </p:sp>
      <p:sp>
        <p:nvSpPr>
          <p:cNvPr id="2" name="Text Placeholder 8">
            <a:extLst>
              <a:ext uri="{FF2B5EF4-FFF2-40B4-BE49-F238E27FC236}">
                <a16:creationId xmlns:a16="http://schemas.microsoft.com/office/drawing/2014/main" id="{D3B59A10-3DC5-78FA-26E8-546D593D666F}"/>
              </a:ext>
            </a:extLst>
          </p:cNvPr>
          <p:cNvSpPr txBox="1">
            <a:spLocks/>
          </p:cNvSpPr>
          <p:nvPr/>
        </p:nvSpPr>
        <p:spPr>
          <a:xfrm>
            <a:off x="1408148" y="1460503"/>
            <a:ext cx="4967905" cy="37502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GB" sz="1800" b="1">
                <a:solidFill>
                  <a:srgbClr val="000000"/>
                </a:solidFill>
                <a:latin typeface="Segoe UI"/>
                <a:cs typeface="Segoe UI"/>
              </a:rPr>
              <a:t>PROS:</a:t>
            </a:r>
          </a:p>
          <a:p>
            <a:pPr fontAlgn="base"/>
            <a:r>
              <a:rPr lang="en-GB" sz="1800">
                <a:ea typeface="+mn-lt"/>
                <a:cs typeface="+mn-lt"/>
              </a:rPr>
              <a:t>No need to build and run app manually</a:t>
            </a:r>
          </a:p>
          <a:p>
            <a:r>
              <a:rPr lang="en-GB" sz="1800">
                <a:ea typeface="+mn-lt"/>
                <a:cs typeface="+mn-lt"/>
              </a:rPr>
              <a:t>No need in tools and knowledge for build and run</a:t>
            </a:r>
            <a:endParaRPr lang="en-GB" sz="1800">
              <a:solidFill>
                <a:srgbClr val="000000"/>
              </a:solidFill>
              <a:latin typeface="Calibri"/>
              <a:cs typeface="Calibri"/>
            </a:endParaRPr>
          </a:p>
          <a:p>
            <a:pPr fontAlgn="base"/>
            <a:r>
              <a:rPr lang="en-GB" sz="1800">
                <a:ea typeface="+mn-lt"/>
                <a:cs typeface="+mn-lt"/>
              </a:rPr>
              <a:t>No need for access for the tools</a:t>
            </a:r>
          </a:p>
          <a:p>
            <a:endParaRPr lang="en-GB" sz="1800">
              <a:solidFill>
                <a:srgbClr val="000000"/>
              </a:solidFill>
              <a:latin typeface="Calibri"/>
              <a:cs typeface="Calibri"/>
            </a:endParaRPr>
          </a:p>
          <a:p>
            <a:pPr fontAlgn="base"/>
            <a:endParaRPr lang="en-GB" sz="1800">
              <a:solidFill>
                <a:srgbClr val="000000"/>
              </a:solidFill>
              <a:latin typeface="Segoe UI" panose="020B0502040204020203" pitchFamily="34" charset="0"/>
              <a:cs typeface="Segoe UI" panose="020B0502040204020203" pitchFamily="34" charset="0"/>
            </a:endParaRPr>
          </a:p>
          <a:p>
            <a:pPr fontAlgn="base"/>
            <a:endParaRPr lang="en-GB" sz="1800">
              <a:solidFill>
                <a:srgbClr val="000000"/>
              </a:solidFill>
              <a:latin typeface="Segoe UI" panose="020B0502040204020203" pitchFamily="34" charset="0"/>
              <a:cs typeface="Segoe UI" panose="020B0502040204020203" pitchFamily="34" charset="0"/>
            </a:endParaRPr>
          </a:p>
        </p:txBody>
      </p:sp>
      <p:sp>
        <p:nvSpPr>
          <p:cNvPr id="3" name="Text Placeholder 8">
            <a:extLst>
              <a:ext uri="{FF2B5EF4-FFF2-40B4-BE49-F238E27FC236}">
                <a16:creationId xmlns:a16="http://schemas.microsoft.com/office/drawing/2014/main" id="{C17FA275-FEDD-B2D7-839D-1F478F4A5FD6}"/>
              </a:ext>
            </a:extLst>
          </p:cNvPr>
          <p:cNvSpPr txBox="1">
            <a:spLocks/>
          </p:cNvSpPr>
          <p:nvPr/>
        </p:nvSpPr>
        <p:spPr>
          <a:xfrm>
            <a:off x="6378868" y="4204891"/>
            <a:ext cx="4967905" cy="234138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GB" sz="1800" b="1">
                <a:solidFill>
                  <a:srgbClr val="000000"/>
                </a:solidFill>
                <a:latin typeface="Segoe UI"/>
                <a:cs typeface="Segoe UI"/>
              </a:rPr>
              <a:t>CONS:</a:t>
            </a:r>
          </a:p>
          <a:p>
            <a:r>
              <a:rPr lang="en-GB" sz="1800">
                <a:ea typeface="+mn-lt"/>
                <a:cs typeface="+mn-lt"/>
              </a:rPr>
              <a:t>Need to run all the app infrastructure</a:t>
            </a:r>
            <a:endParaRPr lang="en-GB"/>
          </a:p>
          <a:p>
            <a:pPr fontAlgn="base"/>
            <a:endParaRPr lang="en-GB" sz="1800">
              <a:latin typeface="Segoe UI" panose="020B0502040204020203" pitchFamily="34" charset="0"/>
              <a:ea typeface="+mn-lt"/>
              <a:cs typeface="Segoe UI" panose="020B0502040204020203" pitchFamily="34" charset="0"/>
            </a:endParaRPr>
          </a:p>
          <a:p>
            <a:pPr fontAlgn="base"/>
            <a:endParaRPr lang="en-GB" sz="1800">
              <a:latin typeface="Segoe UI" panose="020B0502040204020203" pitchFamily="34" charset="0"/>
              <a:ea typeface="+mn-lt"/>
              <a:cs typeface="Segoe UI" panose="020B0502040204020203" pitchFamily="34" charset="0"/>
            </a:endParaRPr>
          </a:p>
        </p:txBody>
      </p:sp>
      <p:sp>
        <p:nvSpPr>
          <p:cNvPr id="6" name="Slide Number Placeholder 5">
            <a:extLst>
              <a:ext uri="{FF2B5EF4-FFF2-40B4-BE49-F238E27FC236}">
                <a16:creationId xmlns:a16="http://schemas.microsoft.com/office/drawing/2014/main" id="{CD1D462C-F9C6-4238-752D-B9D6A9909A8E}"/>
              </a:ext>
            </a:extLst>
          </p:cNvPr>
          <p:cNvSpPr>
            <a:spLocks noGrp="1"/>
          </p:cNvSpPr>
          <p:nvPr>
            <p:ph type="sldNum" sz="quarter" idx="12"/>
          </p:nvPr>
        </p:nvSpPr>
        <p:spPr/>
        <p:txBody>
          <a:bodyPr/>
          <a:lstStyle/>
          <a:p>
            <a:fld id="{435ED8F4-E27D-48E5-A22E-AFDE7268BB8A}" type="slidenum">
              <a:rPr lang="en-GB" smtClean="0"/>
              <a:t>28</a:t>
            </a:fld>
            <a:endParaRPr lang="en-GB"/>
          </a:p>
        </p:txBody>
      </p:sp>
      <p:pic>
        <p:nvPicPr>
          <p:cNvPr id="8" name="Graphic 9" descr="Arrow: Slight curve outline">
            <a:extLst>
              <a:ext uri="{FF2B5EF4-FFF2-40B4-BE49-F238E27FC236}">
                <a16:creationId xmlns:a16="http://schemas.microsoft.com/office/drawing/2014/main" id="{04B6D595-A8F7-663F-FC8F-EF8A707AD3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44" y="1713616"/>
            <a:ext cx="1268818" cy="1268818"/>
          </a:xfrm>
          <a:prstGeom prst="rect">
            <a:avLst/>
          </a:prstGeom>
        </p:spPr>
      </p:pic>
      <p:pic>
        <p:nvPicPr>
          <p:cNvPr id="4" name="Graphic 9" descr="Arrow: Slight curve outline">
            <a:extLst>
              <a:ext uri="{FF2B5EF4-FFF2-40B4-BE49-F238E27FC236}">
                <a16:creationId xmlns:a16="http://schemas.microsoft.com/office/drawing/2014/main" id="{BB039F4D-FA26-47FB-A3E7-1CD2CB58D8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69008" y="4203406"/>
            <a:ext cx="1268818" cy="1268818"/>
          </a:xfrm>
          <a:prstGeom prst="rect">
            <a:avLst/>
          </a:prstGeom>
        </p:spPr>
      </p:pic>
    </p:spTree>
    <p:extLst>
      <p:ext uri="{BB962C8B-B14F-4D97-AF65-F5344CB8AC3E}">
        <p14:creationId xmlns:p14="http://schemas.microsoft.com/office/powerpoint/2010/main" val="4001000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D070812-DFD1-3577-4E3F-3D2F02DF66A7}"/>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F1E29BA9-569D-60CC-B657-29406F12CF32}"/>
              </a:ext>
            </a:extLst>
          </p:cNvPr>
          <p:cNvSpPr>
            <a:spLocks noGrp="1"/>
          </p:cNvSpPr>
          <p:nvPr>
            <p:ph type="title"/>
          </p:nvPr>
        </p:nvSpPr>
        <p:spPr>
          <a:xfrm>
            <a:off x="-665" y="-572"/>
            <a:ext cx="12191815" cy="1190311"/>
          </a:xfrm>
          <a:solidFill>
            <a:srgbClr val="5FE3F1"/>
          </a:solidFill>
        </p:spPr>
        <p:txBody>
          <a:bodyPr>
            <a:normAutofit/>
          </a:bodyPr>
          <a:lstStyle/>
          <a:p>
            <a:r>
              <a:rPr lang="en-GB" sz="2400" b="1">
                <a:cs typeface="Calibri Light"/>
              </a:rPr>
              <a:t> </a:t>
            </a:r>
            <a:r>
              <a:rPr lang="en-GB" sz="2800" b="1">
                <a:cs typeface="Calibri Light"/>
              </a:rPr>
              <a:t> Local environment tests with Docker and stubbed backend</a:t>
            </a:r>
          </a:p>
        </p:txBody>
      </p:sp>
      <p:sp>
        <p:nvSpPr>
          <p:cNvPr id="2" name="Text Placeholder 8">
            <a:extLst>
              <a:ext uri="{FF2B5EF4-FFF2-40B4-BE49-F238E27FC236}">
                <a16:creationId xmlns:a16="http://schemas.microsoft.com/office/drawing/2014/main" id="{D3B59A10-3DC5-78FA-26E8-546D593D666F}"/>
              </a:ext>
            </a:extLst>
          </p:cNvPr>
          <p:cNvSpPr txBox="1">
            <a:spLocks/>
          </p:cNvSpPr>
          <p:nvPr/>
        </p:nvSpPr>
        <p:spPr>
          <a:xfrm>
            <a:off x="1408148" y="1460503"/>
            <a:ext cx="4967905" cy="37502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GB" sz="1800" b="1">
                <a:solidFill>
                  <a:srgbClr val="000000"/>
                </a:solidFill>
                <a:latin typeface="Segoe UI"/>
                <a:cs typeface="Segoe UI"/>
              </a:rPr>
              <a:t>PROS:</a:t>
            </a:r>
          </a:p>
          <a:p>
            <a:r>
              <a:rPr lang="en-GB" sz="1800">
                <a:ea typeface="+mn-lt"/>
                <a:cs typeface="+mn-lt"/>
              </a:rPr>
              <a:t>No need to run all the app infrastructure</a:t>
            </a:r>
            <a:endParaRPr lang="en-GB"/>
          </a:p>
          <a:p>
            <a:r>
              <a:rPr lang="en-GB" sz="1800">
                <a:ea typeface="+mn-lt"/>
                <a:cs typeface="+mn-lt"/>
              </a:rPr>
              <a:t>Docker containers with stubbed services and backend are lighter then the real ones</a:t>
            </a:r>
            <a:endParaRPr lang="en-GB" sz="1800">
              <a:solidFill>
                <a:srgbClr val="000000"/>
              </a:solidFill>
              <a:latin typeface="Calibri"/>
              <a:cs typeface="Calibri"/>
            </a:endParaRPr>
          </a:p>
          <a:p>
            <a:pPr fontAlgn="base"/>
            <a:r>
              <a:rPr lang="en-GB" sz="1800">
                <a:ea typeface="+mn-lt"/>
                <a:cs typeface="+mn-lt"/>
              </a:rPr>
              <a:t>As a result application is working faster</a:t>
            </a:r>
          </a:p>
        </p:txBody>
      </p:sp>
      <p:sp>
        <p:nvSpPr>
          <p:cNvPr id="3" name="Text Placeholder 8">
            <a:extLst>
              <a:ext uri="{FF2B5EF4-FFF2-40B4-BE49-F238E27FC236}">
                <a16:creationId xmlns:a16="http://schemas.microsoft.com/office/drawing/2014/main" id="{C17FA275-FEDD-B2D7-839D-1F478F4A5FD6}"/>
              </a:ext>
            </a:extLst>
          </p:cNvPr>
          <p:cNvSpPr txBox="1">
            <a:spLocks/>
          </p:cNvSpPr>
          <p:nvPr/>
        </p:nvSpPr>
        <p:spPr>
          <a:xfrm>
            <a:off x="6378868" y="4204891"/>
            <a:ext cx="4967905" cy="234138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GB" sz="1800" b="1">
              <a:latin typeface="Segoe UI"/>
              <a:cs typeface="Segoe UI"/>
            </a:endParaRPr>
          </a:p>
          <a:p>
            <a:pPr fontAlgn="base"/>
            <a:endParaRPr lang="en-GB" sz="1800">
              <a:latin typeface="Segoe UI" panose="020B0502040204020203" pitchFamily="34" charset="0"/>
              <a:ea typeface="+mn-lt"/>
              <a:cs typeface="Segoe UI" panose="020B0502040204020203" pitchFamily="34" charset="0"/>
            </a:endParaRPr>
          </a:p>
          <a:p>
            <a:pPr fontAlgn="base"/>
            <a:endParaRPr lang="en-GB" sz="1800">
              <a:latin typeface="Segoe UI" panose="020B0502040204020203" pitchFamily="34" charset="0"/>
              <a:ea typeface="+mn-lt"/>
              <a:cs typeface="Segoe UI" panose="020B0502040204020203" pitchFamily="34" charset="0"/>
            </a:endParaRPr>
          </a:p>
        </p:txBody>
      </p:sp>
      <p:sp>
        <p:nvSpPr>
          <p:cNvPr id="6" name="Slide Number Placeholder 5">
            <a:extLst>
              <a:ext uri="{FF2B5EF4-FFF2-40B4-BE49-F238E27FC236}">
                <a16:creationId xmlns:a16="http://schemas.microsoft.com/office/drawing/2014/main" id="{CD1D462C-F9C6-4238-752D-B9D6A9909A8E}"/>
              </a:ext>
            </a:extLst>
          </p:cNvPr>
          <p:cNvSpPr>
            <a:spLocks noGrp="1"/>
          </p:cNvSpPr>
          <p:nvPr>
            <p:ph type="sldNum" sz="quarter" idx="12"/>
          </p:nvPr>
        </p:nvSpPr>
        <p:spPr/>
        <p:txBody>
          <a:bodyPr/>
          <a:lstStyle/>
          <a:p>
            <a:fld id="{435ED8F4-E27D-48E5-A22E-AFDE7268BB8A}" type="slidenum">
              <a:rPr lang="en-GB" smtClean="0"/>
              <a:t>29</a:t>
            </a:fld>
            <a:endParaRPr lang="en-GB"/>
          </a:p>
        </p:txBody>
      </p:sp>
      <p:pic>
        <p:nvPicPr>
          <p:cNvPr id="8" name="Graphic 9" descr="Arrow: Slight curve outline">
            <a:extLst>
              <a:ext uri="{FF2B5EF4-FFF2-40B4-BE49-F238E27FC236}">
                <a16:creationId xmlns:a16="http://schemas.microsoft.com/office/drawing/2014/main" id="{04B6D595-A8F7-663F-FC8F-EF8A707AD3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567" y="1713616"/>
            <a:ext cx="1268818" cy="1268818"/>
          </a:xfrm>
          <a:prstGeom prst="rect">
            <a:avLst/>
          </a:prstGeom>
        </p:spPr>
      </p:pic>
    </p:spTree>
    <p:extLst>
      <p:ext uri="{BB962C8B-B14F-4D97-AF65-F5344CB8AC3E}">
        <p14:creationId xmlns:p14="http://schemas.microsoft.com/office/powerpoint/2010/main" val="3614886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0AACBAF-D8BF-15B0-281C-32D3B1B7C323}"/>
              </a:ext>
            </a:extLst>
          </p:cNvPr>
          <p:cNvSpPr/>
          <p:nvPr/>
        </p:nvSpPr>
        <p:spPr>
          <a:xfrm>
            <a:off x="0" y="1795463"/>
            <a:ext cx="12192000" cy="52625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2FC9546-BB36-9D39-4033-DE8AD7EAD617}"/>
              </a:ext>
            </a:extLst>
          </p:cNvPr>
          <p:cNvSpPr>
            <a:spLocks noGrp="1"/>
          </p:cNvSpPr>
          <p:nvPr>
            <p:ph type="title"/>
          </p:nvPr>
        </p:nvSpPr>
        <p:spPr/>
        <p:txBody>
          <a:bodyPr>
            <a:normAutofit/>
          </a:bodyPr>
          <a:lstStyle/>
          <a:p>
            <a:pPr algn="ctr"/>
            <a:r>
              <a:rPr lang="en-GB" sz="3600"/>
              <a:t>Agenda</a:t>
            </a:r>
          </a:p>
        </p:txBody>
      </p:sp>
      <p:sp>
        <p:nvSpPr>
          <p:cNvPr id="4" name="Content Placeholder 3">
            <a:extLst>
              <a:ext uri="{FF2B5EF4-FFF2-40B4-BE49-F238E27FC236}">
                <a16:creationId xmlns:a16="http://schemas.microsoft.com/office/drawing/2014/main" id="{698B2B12-B1F9-1812-486F-3FDFD9CC9E3C}"/>
              </a:ext>
            </a:extLst>
          </p:cNvPr>
          <p:cNvSpPr>
            <a:spLocks noGrp="1"/>
          </p:cNvSpPr>
          <p:nvPr>
            <p:ph sz="half" idx="2"/>
          </p:nvPr>
        </p:nvSpPr>
        <p:spPr>
          <a:xfrm>
            <a:off x="8490456" y="2519982"/>
            <a:ext cx="3238500" cy="1597026"/>
          </a:xfrm>
        </p:spPr>
        <p:txBody>
          <a:bodyPr>
            <a:noAutofit/>
          </a:bodyPr>
          <a:lstStyle/>
          <a:p>
            <a:pPr marL="0" indent="0" algn="ctr">
              <a:buNone/>
            </a:pPr>
            <a:r>
              <a:rPr lang="en-US" sz="3600"/>
              <a:t>Improving test automation practice with Docker</a:t>
            </a:r>
            <a:endParaRPr lang="en-GB" sz="3600"/>
          </a:p>
        </p:txBody>
      </p:sp>
      <p:sp>
        <p:nvSpPr>
          <p:cNvPr id="5" name="Content Placeholder 2">
            <a:extLst>
              <a:ext uri="{FF2B5EF4-FFF2-40B4-BE49-F238E27FC236}">
                <a16:creationId xmlns:a16="http://schemas.microsoft.com/office/drawing/2014/main" id="{A0B7ADCC-2ECF-FF9F-73A9-D5B7F3619D45}"/>
              </a:ext>
            </a:extLst>
          </p:cNvPr>
          <p:cNvSpPr txBox="1">
            <a:spLocks/>
          </p:cNvSpPr>
          <p:nvPr/>
        </p:nvSpPr>
        <p:spPr>
          <a:xfrm>
            <a:off x="418782" y="2432100"/>
            <a:ext cx="1011129" cy="17727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1500">
                <a:solidFill>
                  <a:schemeClr val="bg1">
                    <a:lumMod val="95000"/>
                  </a:schemeClr>
                </a:solidFill>
              </a:rPr>
              <a:t>1</a:t>
            </a:r>
          </a:p>
        </p:txBody>
      </p:sp>
      <p:sp>
        <p:nvSpPr>
          <p:cNvPr id="12" name="Content Placeholder 2">
            <a:extLst>
              <a:ext uri="{FF2B5EF4-FFF2-40B4-BE49-F238E27FC236}">
                <a16:creationId xmlns:a16="http://schemas.microsoft.com/office/drawing/2014/main" id="{D97FF8AD-AD69-E826-EFAB-09D0C6DF1B12}"/>
              </a:ext>
            </a:extLst>
          </p:cNvPr>
          <p:cNvSpPr txBox="1">
            <a:spLocks/>
          </p:cNvSpPr>
          <p:nvPr/>
        </p:nvSpPr>
        <p:spPr>
          <a:xfrm>
            <a:off x="3842746" y="2429931"/>
            <a:ext cx="1011129" cy="15970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1500">
                <a:solidFill>
                  <a:schemeClr val="bg1">
                    <a:lumMod val="95000"/>
                  </a:schemeClr>
                </a:solidFill>
              </a:rPr>
              <a:t>2</a:t>
            </a:r>
          </a:p>
        </p:txBody>
      </p:sp>
      <p:sp>
        <p:nvSpPr>
          <p:cNvPr id="13" name="Content Placeholder 2">
            <a:extLst>
              <a:ext uri="{FF2B5EF4-FFF2-40B4-BE49-F238E27FC236}">
                <a16:creationId xmlns:a16="http://schemas.microsoft.com/office/drawing/2014/main" id="{87160229-143C-0D6F-5482-FEC5EF963167}"/>
              </a:ext>
            </a:extLst>
          </p:cNvPr>
          <p:cNvSpPr txBox="1">
            <a:spLocks/>
          </p:cNvSpPr>
          <p:nvPr/>
        </p:nvSpPr>
        <p:spPr>
          <a:xfrm>
            <a:off x="7911539" y="2432099"/>
            <a:ext cx="1157835" cy="17727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1500">
                <a:solidFill>
                  <a:schemeClr val="bg1">
                    <a:lumMod val="95000"/>
                  </a:schemeClr>
                </a:solidFill>
              </a:rPr>
              <a:t>3</a:t>
            </a:r>
          </a:p>
        </p:txBody>
      </p:sp>
      <p:sp>
        <p:nvSpPr>
          <p:cNvPr id="3" name="Content Placeholder 2">
            <a:extLst>
              <a:ext uri="{FF2B5EF4-FFF2-40B4-BE49-F238E27FC236}">
                <a16:creationId xmlns:a16="http://schemas.microsoft.com/office/drawing/2014/main" id="{D8A3A423-6A38-E67A-98BA-346CD39E6E82}"/>
              </a:ext>
            </a:extLst>
          </p:cNvPr>
          <p:cNvSpPr>
            <a:spLocks noGrp="1"/>
          </p:cNvSpPr>
          <p:nvPr>
            <p:ph sz="half" idx="1"/>
          </p:nvPr>
        </p:nvSpPr>
        <p:spPr>
          <a:xfrm>
            <a:off x="521398" y="2607867"/>
            <a:ext cx="3409950" cy="1783556"/>
          </a:xfrm>
        </p:spPr>
        <p:txBody>
          <a:bodyPr>
            <a:normAutofit/>
          </a:bodyPr>
          <a:lstStyle/>
          <a:p>
            <a:pPr marL="0" indent="0" algn="ctr">
              <a:buNone/>
            </a:pPr>
            <a:r>
              <a:rPr lang="en-GB" sz="3600"/>
              <a:t>Why Docker?</a:t>
            </a:r>
          </a:p>
        </p:txBody>
      </p:sp>
      <p:sp>
        <p:nvSpPr>
          <p:cNvPr id="10" name="Content Placeholder 2">
            <a:extLst>
              <a:ext uri="{FF2B5EF4-FFF2-40B4-BE49-F238E27FC236}">
                <a16:creationId xmlns:a16="http://schemas.microsoft.com/office/drawing/2014/main" id="{9951FA9A-FBAB-FE0F-6533-1D778D179C47}"/>
              </a:ext>
            </a:extLst>
          </p:cNvPr>
          <p:cNvSpPr txBox="1">
            <a:spLocks/>
          </p:cNvSpPr>
          <p:nvPr/>
        </p:nvSpPr>
        <p:spPr>
          <a:xfrm>
            <a:off x="4190460" y="2677050"/>
            <a:ext cx="3409950" cy="1984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a:t>Deploying containerized applications in Azure</a:t>
            </a:r>
            <a:endParaRPr lang="en-GB" sz="3600"/>
          </a:p>
        </p:txBody>
      </p:sp>
      <p:sp>
        <p:nvSpPr>
          <p:cNvPr id="6" name="Footer Placeholder 5">
            <a:extLst>
              <a:ext uri="{FF2B5EF4-FFF2-40B4-BE49-F238E27FC236}">
                <a16:creationId xmlns:a16="http://schemas.microsoft.com/office/drawing/2014/main" id="{7507537E-18EA-92A6-BF62-5555CFEE7E2C}"/>
              </a:ext>
            </a:extLst>
          </p:cNvPr>
          <p:cNvSpPr>
            <a:spLocks noGrp="1"/>
          </p:cNvSpPr>
          <p:nvPr>
            <p:ph type="ftr" sz="quarter" idx="11"/>
          </p:nvPr>
        </p:nvSpPr>
        <p:spPr/>
        <p:txBody>
          <a:bodyPr/>
          <a:lstStyle/>
          <a:p>
            <a:r>
              <a:rPr lang="en-GB"/>
              <a:t>Java Community Uzbekistan | Dockerizing full app lifecycle</a:t>
            </a:r>
          </a:p>
        </p:txBody>
      </p:sp>
      <p:sp>
        <p:nvSpPr>
          <p:cNvPr id="7" name="Slide Number Placeholder 6">
            <a:extLst>
              <a:ext uri="{FF2B5EF4-FFF2-40B4-BE49-F238E27FC236}">
                <a16:creationId xmlns:a16="http://schemas.microsoft.com/office/drawing/2014/main" id="{5D04CBF8-4F99-980E-68FA-58CAAFC8E2A9}"/>
              </a:ext>
            </a:extLst>
          </p:cNvPr>
          <p:cNvSpPr>
            <a:spLocks noGrp="1"/>
          </p:cNvSpPr>
          <p:nvPr>
            <p:ph type="sldNum" sz="quarter" idx="12"/>
          </p:nvPr>
        </p:nvSpPr>
        <p:spPr/>
        <p:txBody>
          <a:bodyPr/>
          <a:lstStyle/>
          <a:p>
            <a:fld id="{435ED8F4-E27D-48E5-A22E-AFDE7268BB8A}" type="slidenum">
              <a:rPr lang="en-GB" smtClean="0"/>
              <a:t>3</a:t>
            </a:fld>
            <a:endParaRPr lang="en-GB"/>
          </a:p>
        </p:txBody>
      </p:sp>
    </p:spTree>
    <p:extLst>
      <p:ext uri="{BB962C8B-B14F-4D97-AF65-F5344CB8AC3E}">
        <p14:creationId xmlns:p14="http://schemas.microsoft.com/office/powerpoint/2010/main" val="3120367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9A105C46-0D82-81AA-06C2-AC847C23ADBA}"/>
              </a:ext>
            </a:extLst>
          </p:cNvPr>
          <p:cNvSpPr/>
          <p:nvPr/>
        </p:nvSpPr>
        <p:spPr>
          <a:xfrm>
            <a:off x="2548713" y="414337"/>
            <a:ext cx="6549713" cy="60293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B3C2E42-104A-4FB3-D204-CBBA6D502252}"/>
              </a:ext>
            </a:extLst>
          </p:cNvPr>
          <p:cNvSpPr>
            <a:spLocks noGrp="1"/>
          </p:cNvSpPr>
          <p:nvPr>
            <p:ph type="title"/>
          </p:nvPr>
        </p:nvSpPr>
        <p:spPr>
          <a:xfrm>
            <a:off x="3528565" y="1499823"/>
            <a:ext cx="4590007" cy="723982"/>
          </a:xfrm>
          <a:noFill/>
        </p:spPr>
        <p:txBody>
          <a:bodyPr>
            <a:normAutofit/>
          </a:bodyPr>
          <a:lstStyle/>
          <a:p>
            <a:pPr algn="ctr"/>
            <a:r>
              <a:rPr lang="en-GB" sz="2400"/>
              <a:t>Join us😎</a:t>
            </a:r>
          </a:p>
        </p:txBody>
      </p:sp>
      <p:pic>
        <p:nvPicPr>
          <p:cNvPr id="7" name="Picture 6" descr="Icon&#10;&#10;Description automatically generated">
            <a:extLst>
              <a:ext uri="{FF2B5EF4-FFF2-40B4-BE49-F238E27FC236}">
                <a16:creationId xmlns:a16="http://schemas.microsoft.com/office/drawing/2014/main" id="{4E8FA8C0-46FA-E207-732C-9F16B5D869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206" y="0"/>
            <a:ext cx="5429794" cy="4860235"/>
          </a:xfrm>
          <a:prstGeom prst="rect">
            <a:avLst/>
          </a:prstGeom>
        </p:spPr>
      </p:pic>
      <p:pic>
        <p:nvPicPr>
          <p:cNvPr id="11" name="Picture 10">
            <a:extLst>
              <a:ext uri="{FF2B5EF4-FFF2-40B4-BE49-F238E27FC236}">
                <a16:creationId xmlns:a16="http://schemas.microsoft.com/office/drawing/2014/main" id="{58DEDDE3-938A-22A9-4C13-2444D3AE7633}"/>
              </a:ext>
            </a:extLst>
          </p:cNvPr>
          <p:cNvPicPr>
            <a:picLocks noChangeAspect="1"/>
          </p:cNvPicPr>
          <p:nvPr/>
        </p:nvPicPr>
        <p:blipFill rotWithShape="1">
          <a:blip r:embed="rId3"/>
          <a:srcRect l="39141" t="25243" r="40078" b="37916"/>
          <a:stretch/>
        </p:blipFill>
        <p:spPr>
          <a:xfrm>
            <a:off x="4556744" y="2430117"/>
            <a:ext cx="2533650" cy="2526529"/>
          </a:xfrm>
          <a:prstGeom prst="rect">
            <a:avLst/>
          </a:prstGeom>
        </p:spPr>
      </p:pic>
      <p:sp>
        <p:nvSpPr>
          <p:cNvPr id="4" name="Slide Number Placeholder 3">
            <a:extLst>
              <a:ext uri="{FF2B5EF4-FFF2-40B4-BE49-F238E27FC236}">
                <a16:creationId xmlns:a16="http://schemas.microsoft.com/office/drawing/2014/main" id="{130CAA6C-6C24-AE44-CEED-4457A84F9DAC}"/>
              </a:ext>
            </a:extLst>
          </p:cNvPr>
          <p:cNvSpPr>
            <a:spLocks noGrp="1"/>
          </p:cNvSpPr>
          <p:nvPr>
            <p:ph type="sldNum" sz="quarter" idx="12"/>
          </p:nvPr>
        </p:nvSpPr>
        <p:spPr/>
        <p:txBody>
          <a:bodyPr/>
          <a:lstStyle/>
          <a:p>
            <a:fld id="{435ED8F4-E27D-48E5-A22E-AFDE7268BB8A}" type="slidenum">
              <a:rPr lang="en-GB" smtClean="0"/>
              <a:t>30</a:t>
            </a:fld>
            <a:endParaRPr lang="en-GB"/>
          </a:p>
        </p:txBody>
      </p:sp>
    </p:spTree>
    <p:extLst>
      <p:ext uri="{BB962C8B-B14F-4D97-AF65-F5344CB8AC3E}">
        <p14:creationId xmlns:p14="http://schemas.microsoft.com/office/powerpoint/2010/main" val="1537820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Background pattern&#10;&#10;Description automatically generated">
            <a:extLst>
              <a:ext uri="{FF2B5EF4-FFF2-40B4-BE49-F238E27FC236}">
                <a16:creationId xmlns:a16="http://schemas.microsoft.com/office/drawing/2014/main" id="{E8C7FEAC-11FF-9514-FD08-02C9D9F3E866}"/>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7" name="Title 6">
            <a:extLst>
              <a:ext uri="{FF2B5EF4-FFF2-40B4-BE49-F238E27FC236}">
                <a16:creationId xmlns:a16="http://schemas.microsoft.com/office/drawing/2014/main" id="{D3AA65C6-1922-29E9-5335-8A9611F703D5}"/>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Thanks!</a:t>
            </a:r>
          </a:p>
        </p:txBody>
      </p:sp>
      <p:sp>
        <p:nvSpPr>
          <p:cNvPr id="2" name="Footer Placeholder 1">
            <a:extLst>
              <a:ext uri="{FF2B5EF4-FFF2-40B4-BE49-F238E27FC236}">
                <a16:creationId xmlns:a16="http://schemas.microsoft.com/office/drawing/2014/main" id="{FE29BAAD-4F73-3CE0-C3B7-043EC7D4023E}"/>
              </a:ext>
            </a:extLst>
          </p:cNvPr>
          <p:cNvSpPr>
            <a:spLocks noGrp="1"/>
          </p:cNvSpPr>
          <p:nvPr>
            <p:ph type="ftr" sz="quarter" idx="11"/>
          </p:nvPr>
        </p:nvSpPr>
        <p:spPr/>
        <p:txBody>
          <a:bodyPr/>
          <a:lstStyle/>
          <a:p>
            <a:r>
              <a:rPr lang="en-GB"/>
              <a:t>Java Community Uzbekistan | Dockerizing full app lifecycle</a:t>
            </a:r>
          </a:p>
        </p:txBody>
      </p:sp>
      <p:sp>
        <p:nvSpPr>
          <p:cNvPr id="3" name="Slide Number Placeholder 2">
            <a:extLst>
              <a:ext uri="{FF2B5EF4-FFF2-40B4-BE49-F238E27FC236}">
                <a16:creationId xmlns:a16="http://schemas.microsoft.com/office/drawing/2014/main" id="{8E7EF78C-7FCE-AC49-8AE6-946C9DAED0B1}"/>
              </a:ext>
            </a:extLst>
          </p:cNvPr>
          <p:cNvSpPr>
            <a:spLocks noGrp="1"/>
          </p:cNvSpPr>
          <p:nvPr>
            <p:ph type="sldNum" sz="quarter" idx="12"/>
          </p:nvPr>
        </p:nvSpPr>
        <p:spPr/>
        <p:txBody>
          <a:bodyPr/>
          <a:lstStyle/>
          <a:p>
            <a:fld id="{435ED8F4-E27D-48E5-A22E-AFDE7268BB8A}" type="slidenum">
              <a:rPr lang="en-GB" smtClean="0"/>
              <a:t>31</a:t>
            </a:fld>
            <a:endParaRPr lang="en-GB"/>
          </a:p>
        </p:txBody>
      </p:sp>
    </p:spTree>
    <p:extLst>
      <p:ext uri="{BB962C8B-B14F-4D97-AF65-F5344CB8AC3E}">
        <p14:creationId xmlns:p14="http://schemas.microsoft.com/office/powerpoint/2010/main" val="172280193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FE3F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ogo&#10;&#10;Description automatically generated">
            <a:extLst>
              <a:ext uri="{FF2B5EF4-FFF2-40B4-BE49-F238E27FC236}">
                <a16:creationId xmlns:a16="http://schemas.microsoft.com/office/drawing/2014/main" id="{978AC4CB-CCB0-277C-D3CE-1F06533DE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328" y="2090264"/>
            <a:ext cx="2525818" cy="2677472"/>
          </a:xfrm>
          <a:prstGeom prst="rect">
            <a:avLst/>
          </a:prstGeom>
        </p:spPr>
      </p:pic>
      <p:pic>
        <p:nvPicPr>
          <p:cNvPr id="7" name="Picture 6" descr="Icon&#10;&#10;Description automatically generated">
            <a:extLst>
              <a:ext uri="{FF2B5EF4-FFF2-40B4-BE49-F238E27FC236}">
                <a16:creationId xmlns:a16="http://schemas.microsoft.com/office/drawing/2014/main" id="{0E207E5A-6F35-ABE0-78C3-764283C29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4689" y="3101412"/>
            <a:ext cx="2701590" cy="3285544"/>
          </a:xfrm>
          <a:prstGeom prst="rect">
            <a:avLst/>
          </a:prstGeom>
        </p:spPr>
      </p:pic>
      <p:sp>
        <p:nvSpPr>
          <p:cNvPr id="4" name="Slide Number Placeholder 3">
            <a:extLst>
              <a:ext uri="{FF2B5EF4-FFF2-40B4-BE49-F238E27FC236}">
                <a16:creationId xmlns:a16="http://schemas.microsoft.com/office/drawing/2014/main" id="{1B82EBBE-CE43-8C12-BD98-3D5812BCAFAC}"/>
              </a:ext>
            </a:extLst>
          </p:cNvPr>
          <p:cNvSpPr>
            <a:spLocks noGrp="1"/>
          </p:cNvSpPr>
          <p:nvPr>
            <p:ph type="sldNum" sz="quarter" idx="12"/>
          </p:nvPr>
        </p:nvSpPr>
        <p:spPr/>
        <p:txBody>
          <a:bodyPr/>
          <a:lstStyle/>
          <a:p>
            <a:fld id="{435ED8F4-E27D-48E5-A22E-AFDE7268BB8A}" type="slidenum">
              <a:rPr lang="en-GB" smtClean="0"/>
              <a:t>4</a:t>
            </a:fld>
            <a:endParaRPr lang="en-GB"/>
          </a:p>
        </p:txBody>
      </p:sp>
      <p:sp>
        <p:nvSpPr>
          <p:cNvPr id="2" name="Title 1">
            <a:extLst>
              <a:ext uri="{FF2B5EF4-FFF2-40B4-BE49-F238E27FC236}">
                <a16:creationId xmlns:a16="http://schemas.microsoft.com/office/drawing/2014/main" id="{9D9E577A-51F7-00E9-EBFC-CD5BD783A69C}"/>
              </a:ext>
            </a:extLst>
          </p:cNvPr>
          <p:cNvSpPr>
            <a:spLocks noGrp="1"/>
          </p:cNvSpPr>
          <p:nvPr>
            <p:ph type="ctrTitle"/>
          </p:nvPr>
        </p:nvSpPr>
        <p:spPr>
          <a:xfrm>
            <a:off x="2478237" y="2731110"/>
            <a:ext cx="4620584" cy="1395780"/>
          </a:xfrm>
        </p:spPr>
        <p:txBody>
          <a:bodyPr>
            <a:normAutofit/>
          </a:bodyPr>
          <a:lstStyle/>
          <a:p>
            <a:pPr algn="l"/>
            <a:r>
              <a:rPr lang="en-GB" sz="2800" b="1">
                <a:ea typeface="+mj-lt"/>
                <a:cs typeface="+mj-lt"/>
              </a:rPr>
              <a:t>Part 1</a:t>
            </a:r>
            <a:br>
              <a:rPr lang="en-GB" sz="4400" b="1">
                <a:ea typeface="+mj-lt"/>
                <a:cs typeface="+mj-lt"/>
              </a:rPr>
            </a:br>
            <a:r>
              <a:rPr lang="en-GB" sz="5400" b="1">
                <a:ea typeface="+mj-lt"/>
                <a:cs typeface="+mj-lt"/>
              </a:rPr>
              <a:t>WHY DOCKER?</a:t>
            </a:r>
            <a:endParaRPr lang="en-US" sz="5400" b="1"/>
          </a:p>
        </p:txBody>
      </p:sp>
    </p:spTree>
    <p:extLst>
      <p:ext uri="{BB962C8B-B14F-4D97-AF65-F5344CB8AC3E}">
        <p14:creationId xmlns:p14="http://schemas.microsoft.com/office/powerpoint/2010/main" val="3575891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D6153F-406F-AF5F-BB6A-2E83CD747168}"/>
              </a:ext>
            </a:extLst>
          </p:cNvPr>
          <p:cNvSpPr>
            <a:spLocks noGrp="1"/>
          </p:cNvSpPr>
          <p:nvPr>
            <p:ph type="title"/>
          </p:nvPr>
        </p:nvSpPr>
        <p:spPr>
          <a:xfrm>
            <a:off x="838200" y="365125"/>
            <a:ext cx="10515600" cy="625475"/>
          </a:xfrm>
          <a:solidFill>
            <a:srgbClr val="FFFFFF">
              <a:alpha val="67000"/>
            </a:srgbClr>
          </a:solidFill>
        </p:spPr>
        <p:txBody>
          <a:bodyPr>
            <a:normAutofit/>
          </a:bodyPr>
          <a:lstStyle/>
          <a:p>
            <a:pPr algn="ctr"/>
            <a:r>
              <a:rPr lang="en-GB" sz="2400"/>
              <a:t>We are building…</a:t>
            </a:r>
          </a:p>
        </p:txBody>
      </p:sp>
      <p:pic>
        <p:nvPicPr>
          <p:cNvPr id="2" name="Picture 1" descr="Icon&#10;&#10;Description automatically generated">
            <a:extLst>
              <a:ext uri="{FF2B5EF4-FFF2-40B4-BE49-F238E27FC236}">
                <a16:creationId xmlns:a16="http://schemas.microsoft.com/office/drawing/2014/main" id="{3D35DAFD-3E7C-6D60-5846-B47B1F46C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2206" y="0"/>
            <a:ext cx="5429794" cy="4860235"/>
          </a:xfrm>
          <a:prstGeom prst="rect">
            <a:avLst/>
          </a:prstGeom>
        </p:spPr>
      </p:pic>
      <p:pic>
        <p:nvPicPr>
          <p:cNvPr id="6" name="Picture 5">
            <a:extLst>
              <a:ext uri="{FF2B5EF4-FFF2-40B4-BE49-F238E27FC236}">
                <a16:creationId xmlns:a16="http://schemas.microsoft.com/office/drawing/2014/main" id="{F4DB574E-8C32-27FE-565D-9FF322487083}"/>
              </a:ext>
            </a:extLst>
          </p:cNvPr>
          <p:cNvPicPr>
            <a:picLocks noChangeAspect="1"/>
          </p:cNvPicPr>
          <p:nvPr/>
        </p:nvPicPr>
        <p:blipFill>
          <a:blip r:embed="rId4"/>
          <a:stretch>
            <a:fillRect/>
          </a:stretch>
        </p:blipFill>
        <p:spPr>
          <a:xfrm>
            <a:off x="838200" y="2430117"/>
            <a:ext cx="10515600" cy="3141272"/>
          </a:xfrm>
          <a:prstGeom prst="rect">
            <a:avLst/>
          </a:prstGeom>
        </p:spPr>
      </p:pic>
      <p:sp>
        <p:nvSpPr>
          <p:cNvPr id="3" name="Footer Placeholder 2">
            <a:extLst>
              <a:ext uri="{FF2B5EF4-FFF2-40B4-BE49-F238E27FC236}">
                <a16:creationId xmlns:a16="http://schemas.microsoft.com/office/drawing/2014/main" id="{72CE5F0A-C6F9-8114-4211-255B6A58A0B9}"/>
              </a:ext>
            </a:extLst>
          </p:cNvPr>
          <p:cNvSpPr>
            <a:spLocks noGrp="1"/>
          </p:cNvSpPr>
          <p:nvPr>
            <p:ph type="ftr" sz="quarter" idx="11"/>
          </p:nvPr>
        </p:nvSpPr>
        <p:spPr/>
        <p:txBody>
          <a:bodyPr/>
          <a:lstStyle/>
          <a:p>
            <a:r>
              <a:rPr lang="en-GB"/>
              <a:t>Java Community Uzbekistan | Dockerizing full app lifecycle</a:t>
            </a:r>
          </a:p>
        </p:txBody>
      </p:sp>
      <p:sp>
        <p:nvSpPr>
          <p:cNvPr id="4" name="Slide Number Placeholder 3">
            <a:extLst>
              <a:ext uri="{FF2B5EF4-FFF2-40B4-BE49-F238E27FC236}">
                <a16:creationId xmlns:a16="http://schemas.microsoft.com/office/drawing/2014/main" id="{8989A0ED-C6AD-B237-9505-74AF38877689}"/>
              </a:ext>
            </a:extLst>
          </p:cNvPr>
          <p:cNvSpPr>
            <a:spLocks noGrp="1"/>
          </p:cNvSpPr>
          <p:nvPr>
            <p:ph type="sldNum" sz="quarter" idx="12"/>
          </p:nvPr>
        </p:nvSpPr>
        <p:spPr/>
        <p:txBody>
          <a:bodyPr/>
          <a:lstStyle/>
          <a:p>
            <a:fld id="{435ED8F4-E27D-48E5-A22E-AFDE7268BB8A}" type="slidenum">
              <a:rPr lang="en-GB" smtClean="0"/>
              <a:t>5</a:t>
            </a:fld>
            <a:endParaRPr lang="en-GB"/>
          </a:p>
        </p:txBody>
      </p:sp>
    </p:spTree>
    <p:extLst>
      <p:ext uri="{BB962C8B-B14F-4D97-AF65-F5344CB8AC3E}">
        <p14:creationId xmlns:p14="http://schemas.microsoft.com/office/powerpoint/2010/main" val="2901607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D6153F-406F-AF5F-BB6A-2E83CD747168}"/>
              </a:ext>
            </a:extLst>
          </p:cNvPr>
          <p:cNvSpPr>
            <a:spLocks noGrp="1"/>
          </p:cNvSpPr>
          <p:nvPr>
            <p:ph type="title"/>
          </p:nvPr>
        </p:nvSpPr>
        <p:spPr>
          <a:xfrm>
            <a:off x="838200" y="365125"/>
            <a:ext cx="10515600" cy="625475"/>
          </a:xfrm>
          <a:solidFill>
            <a:srgbClr val="FFFFFF">
              <a:alpha val="67000"/>
            </a:srgbClr>
          </a:solidFill>
        </p:spPr>
        <p:txBody>
          <a:bodyPr>
            <a:normAutofit/>
          </a:bodyPr>
          <a:lstStyle/>
          <a:p>
            <a:pPr algn="ctr"/>
            <a:r>
              <a:rPr lang="en-GB" sz="2400"/>
              <a:t>And even scalable and highly available…</a:t>
            </a:r>
          </a:p>
        </p:txBody>
      </p:sp>
      <p:pic>
        <p:nvPicPr>
          <p:cNvPr id="2" name="Picture 1" descr="Icon&#10;&#10;Description automatically generated">
            <a:extLst>
              <a:ext uri="{FF2B5EF4-FFF2-40B4-BE49-F238E27FC236}">
                <a16:creationId xmlns:a16="http://schemas.microsoft.com/office/drawing/2014/main" id="{3D35DAFD-3E7C-6D60-5846-B47B1F46C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2206" y="0"/>
            <a:ext cx="5429794" cy="4860235"/>
          </a:xfrm>
          <a:prstGeom prst="rect">
            <a:avLst/>
          </a:prstGeom>
        </p:spPr>
      </p:pic>
      <p:sp>
        <p:nvSpPr>
          <p:cNvPr id="3" name="Footer Placeholder 2">
            <a:extLst>
              <a:ext uri="{FF2B5EF4-FFF2-40B4-BE49-F238E27FC236}">
                <a16:creationId xmlns:a16="http://schemas.microsoft.com/office/drawing/2014/main" id="{EB55269A-BF08-1B49-0536-4324AE11D153}"/>
              </a:ext>
            </a:extLst>
          </p:cNvPr>
          <p:cNvSpPr>
            <a:spLocks noGrp="1"/>
          </p:cNvSpPr>
          <p:nvPr>
            <p:ph type="ftr" sz="quarter" idx="11"/>
          </p:nvPr>
        </p:nvSpPr>
        <p:spPr/>
        <p:txBody>
          <a:bodyPr/>
          <a:lstStyle/>
          <a:p>
            <a:r>
              <a:rPr lang="en-GB"/>
              <a:t>Java Community Uzbekistan | Dockerizing full app lifecycle</a:t>
            </a:r>
          </a:p>
        </p:txBody>
      </p:sp>
      <p:sp>
        <p:nvSpPr>
          <p:cNvPr id="5" name="Slide Number Placeholder 4">
            <a:extLst>
              <a:ext uri="{FF2B5EF4-FFF2-40B4-BE49-F238E27FC236}">
                <a16:creationId xmlns:a16="http://schemas.microsoft.com/office/drawing/2014/main" id="{7E5AE5A5-D829-B200-F031-82D114E71C4D}"/>
              </a:ext>
            </a:extLst>
          </p:cNvPr>
          <p:cNvSpPr>
            <a:spLocks noGrp="1"/>
          </p:cNvSpPr>
          <p:nvPr>
            <p:ph type="sldNum" sz="quarter" idx="12"/>
          </p:nvPr>
        </p:nvSpPr>
        <p:spPr/>
        <p:txBody>
          <a:bodyPr/>
          <a:lstStyle/>
          <a:p>
            <a:fld id="{435ED8F4-E27D-48E5-A22E-AFDE7268BB8A}" type="slidenum">
              <a:rPr lang="en-GB" smtClean="0"/>
              <a:t>6</a:t>
            </a:fld>
            <a:endParaRPr lang="en-GB"/>
          </a:p>
        </p:txBody>
      </p:sp>
      <p:pic>
        <p:nvPicPr>
          <p:cNvPr id="9" name="Picture 8">
            <a:extLst>
              <a:ext uri="{FF2B5EF4-FFF2-40B4-BE49-F238E27FC236}">
                <a16:creationId xmlns:a16="http://schemas.microsoft.com/office/drawing/2014/main" id="{C52F3974-1E05-707C-07A8-2A05E243914E}"/>
              </a:ext>
            </a:extLst>
          </p:cNvPr>
          <p:cNvPicPr>
            <a:picLocks noChangeAspect="1"/>
          </p:cNvPicPr>
          <p:nvPr/>
        </p:nvPicPr>
        <p:blipFill>
          <a:blip r:embed="rId4"/>
          <a:stretch>
            <a:fillRect/>
          </a:stretch>
        </p:blipFill>
        <p:spPr>
          <a:xfrm>
            <a:off x="838200" y="1471371"/>
            <a:ext cx="10515600" cy="4404207"/>
          </a:xfrm>
          <a:prstGeom prst="rect">
            <a:avLst/>
          </a:prstGeom>
        </p:spPr>
      </p:pic>
    </p:spTree>
    <p:extLst>
      <p:ext uri="{BB962C8B-B14F-4D97-AF65-F5344CB8AC3E}">
        <p14:creationId xmlns:p14="http://schemas.microsoft.com/office/powerpoint/2010/main" val="1531672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D070812-DFD1-3577-4E3F-3D2F02DF66A7}"/>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F1E29BA9-569D-60CC-B657-29406F12CF32}"/>
              </a:ext>
            </a:extLst>
          </p:cNvPr>
          <p:cNvSpPr>
            <a:spLocks noGrp="1"/>
          </p:cNvSpPr>
          <p:nvPr>
            <p:ph type="title"/>
          </p:nvPr>
        </p:nvSpPr>
        <p:spPr>
          <a:xfrm>
            <a:off x="6467474" y="256381"/>
            <a:ext cx="5183188" cy="667544"/>
          </a:xfrm>
          <a:solidFill>
            <a:schemeClr val="bg1">
              <a:alpha val="67000"/>
            </a:schemeClr>
          </a:solidFill>
        </p:spPr>
        <p:txBody>
          <a:bodyPr>
            <a:normAutofit/>
          </a:bodyPr>
          <a:lstStyle/>
          <a:p>
            <a:r>
              <a:rPr lang="en-US" sz="2400"/>
              <a:t>Let’s focus on backend part…</a:t>
            </a:r>
            <a:endParaRPr lang="en-GB" sz="2400"/>
          </a:p>
        </p:txBody>
      </p:sp>
      <p:sp>
        <p:nvSpPr>
          <p:cNvPr id="9" name="Content Placeholder 8">
            <a:extLst>
              <a:ext uri="{FF2B5EF4-FFF2-40B4-BE49-F238E27FC236}">
                <a16:creationId xmlns:a16="http://schemas.microsoft.com/office/drawing/2014/main" id="{B99730D8-FD22-943C-353F-700F5179772F}"/>
              </a:ext>
            </a:extLst>
          </p:cNvPr>
          <p:cNvSpPr>
            <a:spLocks noGrp="1"/>
          </p:cNvSpPr>
          <p:nvPr>
            <p:ph sz="quarter" idx="4"/>
          </p:nvPr>
        </p:nvSpPr>
        <p:spPr>
          <a:xfrm>
            <a:off x="6715125" y="1866104"/>
            <a:ext cx="5183188" cy="4639470"/>
          </a:xfrm>
        </p:spPr>
        <p:txBody>
          <a:bodyPr>
            <a:normAutofit/>
          </a:bodyPr>
          <a:lstStyle/>
          <a:p>
            <a:r>
              <a:rPr lang="en-GB" sz="1800"/>
              <a:t>Choose build system (Maven/Gradle)</a:t>
            </a:r>
          </a:p>
          <a:p>
            <a:r>
              <a:rPr lang="en-GB" sz="1800"/>
              <a:t>Write code</a:t>
            </a:r>
          </a:p>
          <a:p>
            <a:r>
              <a:rPr lang="en-GB" sz="1800"/>
              <a:t>Add dependencies</a:t>
            </a:r>
          </a:p>
          <a:p>
            <a:r>
              <a:rPr lang="en-GB" sz="1800"/>
              <a:t>Compile and test the code</a:t>
            </a:r>
          </a:p>
          <a:p>
            <a:r>
              <a:rPr lang="en-GB" sz="1800"/>
              <a:t>Build deployment unit (JAR/WAR)</a:t>
            </a:r>
          </a:p>
          <a:p>
            <a:endParaRPr lang="en-GB" sz="1800"/>
          </a:p>
        </p:txBody>
      </p:sp>
      <p:sp>
        <p:nvSpPr>
          <p:cNvPr id="2" name="Text Placeholder 7">
            <a:extLst>
              <a:ext uri="{FF2B5EF4-FFF2-40B4-BE49-F238E27FC236}">
                <a16:creationId xmlns:a16="http://schemas.microsoft.com/office/drawing/2014/main" id="{7B74F570-71ED-04E5-DC84-CFAE81397171}"/>
              </a:ext>
            </a:extLst>
          </p:cNvPr>
          <p:cNvSpPr txBox="1">
            <a:spLocks/>
          </p:cNvSpPr>
          <p:nvPr/>
        </p:nvSpPr>
        <p:spPr>
          <a:xfrm>
            <a:off x="6715125" y="1269205"/>
            <a:ext cx="5183188" cy="46196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000"/>
              <a:t>Typically we:</a:t>
            </a:r>
          </a:p>
        </p:txBody>
      </p:sp>
      <p:sp>
        <p:nvSpPr>
          <p:cNvPr id="4" name="Slide Number Placeholder 3">
            <a:extLst>
              <a:ext uri="{FF2B5EF4-FFF2-40B4-BE49-F238E27FC236}">
                <a16:creationId xmlns:a16="http://schemas.microsoft.com/office/drawing/2014/main" id="{67B7883B-0CA1-6D28-DFC3-52F1AB600EB4}"/>
              </a:ext>
            </a:extLst>
          </p:cNvPr>
          <p:cNvSpPr>
            <a:spLocks noGrp="1"/>
          </p:cNvSpPr>
          <p:nvPr>
            <p:ph type="sldNum" sz="quarter" idx="12"/>
          </p:nvPr>
        </p:nvSpPr>
        <p:spPr/>
        <p:txBody>
          <a:bodyPr/>
          <a:lstStyle/>
          <a:p>
            <a:fld id="{435ED8F4-E27D-48E5-A22E-AFDE7268BB8A}" type="slidenum">
              <a:rPr lang="en-GB" smtClean="0"/>
              <a:t>7</a:t>
            </a:fld>
            <a:endParaRPr lang="en-GB"/>
          </a:p>
        </p:txBody>
      </p:sp>
      <p:pic>
        <p:nvPicPr>
          <p:cNvPr id="8" name="Picture 7">
            <a:extLst>
              <a:ext uri="{FF2B5EF4-FFF2-40B4-BE49-F238E27FC236}">
                <a16:creationId xmlns:a16="http://schemas.microsoft.com/office/drawing/2014/main" id="{B262ABEA-7CEC-F6C1-0EB5-6E5104E329B5}"/>
              </a:ext>
            </a:extLst>
          </p:cNvPr>
          <p:cNvPicPr>
            <a:picLocks noChangeAspect="1"/>
          </p:cNvPicPr>
          <p:nvPr/>
        </p:nvPicPr>
        <p:blipFill>
          <a:blip r:embed="rId3"/>
          <a:stretch>
            <a:fillRect/>
          </a:stretch>
        </p:blipFill>
        <p:spPr>
          <a:xfrm>
            <a:off x="293687" y="286267"/>
            <a:ext cx="2847078" cy="1366045"/>
          </a:xfrm>
          <a:prstGeom prst="rect">
            <a:avLst/>
          </a:prstGeom>
        </p:spPr>
      </p:pic>
      <p:pic>
        <p:nvPicPr>
          <p:cNvPr id="11" name="Picture 10">
            <a:extLst>
              <a:ext uri="{FF2B5EF4-FFF2-40B4-BE49-F238E27FC236}">
                <a16:creationId xmlns:a16="http://schemas.microsoft.com/office/drawing/2014/main" id="{16DAC2BD-3351-07C5-BC8C-FFC87A6F139F}"/>
              </a:ext>
            </a:extLst>
          </p:cNvPr>
          <p:cNvPicPr>
            <a:picLocks noChangeAspect="1"/>
          </p:cNvPicPr>
          <p:nvPr/>
        </p:nvPicPr>
        <p:blipFill>
          <a:blip r:embed="rId4"/>
          <a:stretch>
            <a:fillRect/>
          </a:stretch>
        </p:blipFill>
        <p:spPr>
          <a:xfrm>
            <a:off x="4037461" y="286267"/>
            <a:ext cx="1657350" cy="2524125"/>
          </a:xfrm>
          <a:prstGeom prst="rect">
            <a:avLst/>
          </a:prstGeom>
        </p:spPr>
      </p:pic>
      <p:pic>
        <p:nvPicPr>
          <p:cNvPr id="14" name="Picture 13">
            <a:extLst>
              <a:ext uri="{FF2B5EF4-FFF2-40B4-BE49-F238E27FC236}">
                <a16:creationId xmlns:a16="http://schemas.microsoft.com/office/drawing/2014/main" id="{958647FD-B751-19F3-519B-877826A5F0AF}"/>
              </a:ext>
            </a:extLst>
          </p:cNvPr>
          <p:cNvPicPr>
            <a:picLocks noChangeAspect="1"/>
          </p:cNvPicPr>
          <p:nvPr/>
        </p:nvPicPr>
        <p:blipFill>
          <a:blip r:embed="rId5"/>
          <a:stretch>
            <a:fillRect/>
          </a:stretch>
        </p:blipFill>
        <p:spPr>
          <a:xfrm>
            <a:off x="235847" y="1652312"/>
            <a:ext cx="3400425" cy="1200150"/>
          </a:xfrm>
          <a:prstGeom prst="rect">
            <a:avLst/>
          </a:prstGeom>
        </p:spPr>
      </p:pic>
      <p:pic>
        <p:nvPicPr>
          <p:cNvPr id="6" name="Picture 5">
            <a:extLst>
              <a:ext uri="{FF2B5EF4-FFF2-40B4-BE49-F238E27FC236}">
                <a16:creationId xmlns:a16="http://schemas.microsoft.com/office/drawing/2014/main" id="{91951245-7F21-DBB8-A622-030868CAA6F5}"/>
              </a:ext>
            </a:extLst>
          </p:cNvPr>
          <p:cNvPicPr>
            <a:picLocks noChangeAspect="1"/>
          </p:cNvPicPr>
          <p:nvPr/>
        </p:nvPicPr>
        <p:blipFill>
          <a:blip r:embed="rId6"/>
          <a:stretch>
            <a:fillRect/>
          </a:stretch>
        </p:blipFill>
        <p:spPr>
          <a:xfrm>
            <a:off x="2037211" y="2852462"/>
            <a:ext cx="2828925" cy="2847975"/>
          </a:xfrm>
          <a:prstGeom prst="rect">
            <a:avLst/>
          </a:prstGeom>
        </p:spPr>
      </p:pic>
    </p:spTree>
    <p:extLst>
      <p:ext uri="{BB962C8B-B14F-4D97-AF65-F5344CB8AC3E}">
        <p14:creationId xmlns:p14="http://schemas.microsoft.com/office/powerpoint/2010/main" val="17729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92D76166-DA45-E276-04DE-3C654230F276}"/>
              </a:ext>
            </a:extLst>
          </p:cNvPr>
          <p:cNvSpPr/>
          <p:nvPr/>
        </p:nvSpPr>
        <p:spPr>
          <a:xfrm>
            <a:off x="2949103" y="291830"/>
            <a:ext cx="6293795" cy="59241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3">
            <a:extLst>
              <a:ext uri="{FF2B5EF4-FFF2-40B4-BE49-F238E27FC236}">
                <a16:creationId xmlns:a16="http://schemas.microsoft.com/office/drawing/2014/main" id="{27539B75-1DA9-ABF4-0C08-3D6F08FFED2B}"/>
              </a:ext>
            </a:extLst>
          </p:cNvPr>
          <p:cNvSpPr>
            <a:spLocks noGrp="1"/>
          </p:cNvSpPr>
          <p:nvPr>
            <p:ph type="ftr" sz="quarter" idx="11"/>
          </p:nvPr>
        </p:nvSpPr>
        <p:spPr/>
        <p:txBody>
          <a:bodyPr/>
          <a:lstStyle/>
          <a:p>
            <a:r>
              <a:rPr lang="en-GB"/>
              <a:t>Java Community Uzbekistan | Dockerizing full app lifecycle</a:t>
            </a:r>
          </a:p>
        </p:txBody>
      </p:sp>
      <p:sp>
        <p:nvSpPr>
          <p:cNvPr id="5" name="Slide Number Placeholder 4">
            <a:extLst>
              <a:ext uri="{FF2B5EF4-FFF2-40B4-BE49-F238E27FC236}">
                <a16:creationId xmlns:a16="http://schemas.microsoft.com/office/drawing/2014/main" id="{01774A04-C416-C9EF-F9C7-5ADB598D18E3}"/>
              </a:ext>
            </a:extLst>
          </p:cNvPr>
          <p:cNvSpPr>
            <a:spLocks noGrp="1"/>
          </p:cNvSpPr>
          <p:nvPr>
            <p:ph type="sldNum" sz="quarter" idx="12"/>
          </p:nvPr>
        </p:nvSpPr>
        <p:spPr/>
        <p:txBody>
          <a:bodyPr/>
          <a:lstStyle/>
          <a:p>
            <a:fld id="{435ED8F4-E27D-48E5-A22E-AFDE7268BB8A}" type="slidenum">
              <a:rPr lang="en-GB" smtClean="0"/>
              <a:t>8</a:t>
            </a:fld>
            <a:endParaRPr lang="en-GB"/>
          </a:p>
        </p:txBody>
      </p:sp>
      <p:sp>
        <p:nvSpPr>
          <p:cNvPr id="3" name="TextBox 2">
            <a:extLst>
              <a:ext uri="{FF2B5EF4-FFF2-40B4-BE49-F238E27FC236}">
                <a16:creationId xmlns:a16="http://schemas.microsoft.com/office/drawing/2014/main" id="{8C28E4A5-C5F7-5A5C-249F-8CE0776477E5}"/>
              </a:ext>
            </a:extLst>
          </p:cNvPr>
          <p:cNvSpPr txBox="1"/>
          <p:nvPr/>
        </p:nvSpPr>
        <p:spPr>
          <a:xfrm>
            <a:off x="3048000" y="2992292"/>
            <a:ext cx="6096000" cy="523220"/>
          </a:xfrm>
          <a:prstGeom prst="rect">
            <a:avLst/>
          </a:prstGeom>
          <a:noFill/>
        </p:spPr>
        <p:txBody>
          <a:bodyPr wrap="square">
            <a:spAutoFit/>
          </a:bodyPr>
          <a:lstStyle/>
          <a:p>
            <a:pPr algn="ctr"/>
            <a:r>
              <a:rPr lang="en-GB" sz="2800"/>
              <a:t>Demo of backend project ⌨️</a:t>
            </a:r>
            <a:endParaRPr lang="en-US" sz="2800"/>
          </a:p>
        </p:txBody>
      </p:sp>
    </p:spTree>
    <p:extLst>
      <p:ext uri="{BB962C8B-B14F-4D97-AF65-F5344CB8AC3E}">
        <p14:creationId xmlns:p14="http://schemas.microsoft.com/office/powerpoint/2010/main" val="3635713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0EDED"/>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D070812-DFD1-3577-4E3F-3D2F02DF66A7}"/>
              </a:ext>
            </a:extLst>
          </p:cNvPr>
          <p:cNvSpPr/>
          <p:nvPr/>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F1E29BA9-569D-60CC-B657-29406F12CF32}"/>
              </a:ext>
            </a:extLst>
          </p:cNvPr>
          <p:cNvSpPr>
            <a:spLocks noGrp="1"/>
          </p:cNvSpPr>
          <p:nvPr>
            <p:ph type="title"/>
          </p:nvPr>
        </p:nvSpPr>
        <p:spPr>
          <a:xfrm>
            <a:off x="6467474" y="256381"/>
            <a:ext cx="5183188" cy="667544"/>
          </a:xfrm>
          <a:solidFill>
            <a:schemeClr val="bg1">
              <a:alpha val="67000"/>
            </a:schemeClr>
          </a:solidFill>
        </p:spPr>
        <p:txBody>
          <a:bodyPr>
            <a:normAutofit/>
          </a:bodyPr>
          <a:lstStyle/>
          <a:p>
            <a:r>
              <a:rPr lang="en-GB" sz="2400"/>
              <a:t>Let’s see how we can deploy it…</a:t>
            </a:r>
          </a:p>
        </p:txBody>
      </p:sp>
      <p:sp>
        <p:nvSpPr>
          <p:cNvPr id="9" name="Content Placeholder 8">
            <a:extLst>
              <a:ext uri="{FF2B5EF4-FFF2-40B4-BE49-F238E27FC236}">
                <a16:creationId xmlns:a16="http://schemas.microsoft.com/office/drawing/2014/main" id="{B99730D8-FD22-943C-353F-700F5179772F}"/>
              </a:ext>
            </a:extLst>
          </p:cNvPr>
          <p:cNvSpPr>
            <a:spLocks noGrp="1"/>
          </p:cNvSpPr>
          <p:nvPr>
            <p:ph sz="quarter" idx="4"/>
          </p:nvPr>
        </p:nvSpPr>
        <p:spPr>
          <a:xfrm>
            <a:off x="6715125" y="1866104"/>
            <a:ext cx="5183188" cy="4639470"/>
          </a:xfrm>
        </p:spPr>
        <p:txBody>
          <a:bodyPr>
            <a:normAutofit/>
          </a:bodyPr>
          <a:lstStyle/>
          <a:p>
            <a:r>
              <a:rPr lang="en-US" sz="1800">
                <a:solidFill>
                  <a:schemeClr val="accent6">
                    <a:lumMod val="75000"/>
                  </a:schemeClr>
                </a:solidFill>
              </a:rPr>
              <a:t>Doesn’t require any overhead layer</a:t>
            </a:r>
            <a:endParaRPr lang="en-GB" sz="1800">
              <a:solidFill>
                <a:srgbClr val="FF0000"/>
              </a:solidFill>
            </a:endParaRPr>
          </a:p>
          <a:p>
            <a:r>
              <a:rPr lang="en-US" sz="1800">
                <a:solidFill>
                  <a:srgbClr val="FF0000"/>
                </a:solidFill>
              </a:rPr>
              <a:t>Hardware upgrades are difficult to implement and can lead to considerable downtime</a:t>
            </a:r>
          </a:p>
          <a:p>
            <a:r>
              <a:rPr lang="en-GB" sz="1800">
                <a:solidFill>
                  <a:srgbClr val="FF0000"/>
                </a:solidFill>
              </a:rPr>
              <a:t>Poor capacity optimization</a:t>
            </a:r>
          </a:p>
          <a:p>
            <a:r>
              <a:rPr lang="en-GB" sz="1800">
                <a:solidFill>
                  <a:srgbClr val="FF0000"/>
                </a:solidFill>
              </a:rPr>
              <a:t>Large upfront costs</a:t>
            </a:r>
            <a:endParaRPr lang="en-US" sz="1800">
              <a:solidFill>
                <a:schemeClr val="accent6">
                  <a:lumMod val="75000"/>
                </a:schemeClr>
              </a:solidFill>
            </a:endParaRPr>
          </a:p>
        </p:txBody>
      </p:sp>
      <p:sp>
        <p:nvSpPr>
          <p:cNvPr id="2" name="Text Placeholder 7">
            <a:extLst>
              <a:ext uri="{FF2B5EF4-FFF2-40B4-BE49-F238E27FC236}">
                <a16:creationId xmlns:a16="http://schemas.microsoft.com/office/drawing/2014/main" id="{7B74F570-71ED-04E5-DC84-CFAE81397171}"/>
              </a:ext>
            </a:extLst>
          </p:cNvPr>
          <p:cNvSpPr txBox="1">
            <a:spLocks/>
          </p:cNvSpPr>
          <p:nvPr/>
        </p:nvSpPr>
        <p:spPr>
          <a:xfrm>
            <a:off x="6715125" y="1269205"/>
            <a:ext cx="5183188" cy="46196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2000"/>
              <a:t>Deployment to physical machine has:</a:t>
            </a:r>
          </a:p>
        </p:txBody>
      </p:sp>
      <p:pic>
        <p:nvPicPr>
          <p:cNvPr id="4" name="Picture 3">
            <a:extLst>
              <a:ext uri="{FF2B5EF4-FFF2-40B4-BE49-F238E27FC236}">
                <a16:creationId xmlns:a16="http://schemas.microsoft.com/office/drawing/2014/main" id="{AA733A07-B9C1-055F-3124-9E6D15E8A8AD}"/>
              </a:ext>
            </a:extLst>
          </p:cNvPr>
          <p:cNvPicPr>
            <a:picLocks noChangeAspect="1"/>
          </p:cNvPicPr>
          <p:nvPr/>
        </p:nvPicPr>
        <p:blipFill>
          <a:blip r:embed="rId3"/>
          <a:stretch>
            <a:fillRect/>
          </a:stretch>
        </p:blipFill>
        <p:spPr>
          <a:xfrm>
            <a:off x="958788" y="256381"/>
            <a:ext cx="3854220" cy="6348881"/>
          </a:xfrm>
          <a:prstGeom prst="rect">
            <a:avLst/>
          </a:prstGeom>
        </p:spPr>
      </p:pic>
      <p:sp>
        <p:nvSpPr>
          <p:cNvPr id="6" name="Slide Number Placeholder 5">
            <a:extLst>
              <a:ext uri="{FF2B5EF4-FFF2-40B4-BE49-F238E27FC236}">
                <a16:creationId xmlns:a16="http://schemas.microsoft.com/office/drawing/2014/main" id="{C6EB644A-D2FD-EEC5-64F9-C8F33F1BDB7E}"/>
              </a:ext>
            </a:extLst>
          </p:cNvPr>
          <p:cNvSpPr>
            <a:spLocks noGrp="1"/>
          </p:cNvSpPr>
          <p:nvPr>
            <p:ph type="sldNum" sz="quarter" idx="12"/>
          </p:nvPr>
        </p:nvSpPr>
        <p:spPr/>
        <p:txBody>
          <a:bodyPr/>
          <a:lstStyle/>
          <a:p>
            <a:fld id="{435ED8F4-E27D-48E5-A22E-AFDE7268BB8A}" type="slidenum">
              <a:rPr lang="en-GB" smtClean="0"/>
              <a:t>9</a:t>
            </a:fld>
            <a:endParaRPr lang="en-GB"/>
          </a:p>
        </p:txBody>
      </p:sp>
    </p:spTree>
    <p:extLst>
      <p:ext uri="{BB962C8B-B14F-4D97-AF65-F5344CB8AC3E}">
        <p14:creationId xmlns:p14="http://schemas.microsoft.com/office/powerpoint/2010/main" val="19574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1995</Words>
  <Application>Microsoft Office PowerPoint</Application>
  <PresentationFormat>Widescreen</PresentationFormat>
  <Paragraphs>258</Paragraphs>
  <Slides>31</Slides>
  <Notes>14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Calibri</vt:lpstr>
      <vt:lpstr>Calibri Light</vt:lpstr>
      <vt:lpstr>Segoe UI</vt:lpstr>
      <vt:lpstr>Source Sans Pro Semibold</vt:lpstr>
      <vt:lpstr>Office Theme</vt:lpstr>
      <vt:lpstr>Office Theme</vt:lpstr>
      <vt:lpstr>Dockerizing full  app lifecycle</vt:lpstr>
      <vt:lpstr>Our experts:</vt:lpstr>
      <vt:lpstr>Agenda</vt:lpstr>
      <vt:lpstr>Part 1 WHY DOCKER?</vt:lpstr>
      <vt:lpstr>We are building…</vt:lpstr>
      <vt:lpstr>And even scalable and highly available…</vt:lpstr>
      <vt:lpstr>Let’s focus on backend part…</vt:lpstr>
      <vt:lpstr>PowerPoint Presentation</vt:lpstr>
      <vt:lpstr>Let’s see how we can deploy it…</vt:lpstr>
      <vt:lpstr>Let’s see how we can deploy it…</vt:lpstr>
      <vt:lpstr>… or virtual servers?</vt:lpstr>
      <vt:lpstr>Ideal deployment unit?</vt:lpstr>
      <vt:lpstr>Instead of bringing whole JDK and OS, we take only we want…</vt:lpstr>
      <vt:lpstr>That’s actually are containers!</vt:lpstr>
      <vt:lpstr>PowerPoint Presentation</vt:lpstr>
      <vt:lpstr>We are ready to deploy!</vt:lpstr>
      <vt:lpstr>Part 2 Deploying containerized applications in  Microsoft Azure</vt:lpstr>
      <vt:lpstr>PowerPoint Presentation</vt:lpstr>
      <vt:lpstr>Agenda:</vt:lpstr>
      <vt:lpstr>Overview of Azure container solutions</vt:lpstr>
      <vt:lpstr>Introduction to Azure Kubernetes Service</vt:lpstr>
      <vt:lpstr>Automated deployments</vt:lpstr>
      <vt:lpstr>Before implementing a simple CI/CD</vt:lpstr>
      <vt:lpstr>Azure Kubernetes Cluster high-level diagram</vt:lpstr>
      <vt:lpstr>Part 3 Improving test automation practice  with Docker</vt:lpstr>
      <vt:lpstr>  Staging environment tests</vt:lpstr>
      <vt:lpstr>  Local environment tests</vt:lpstr>
      <vt:lpstr>  Local environment tests with Docker</vt:lpstr>
      <vt:lpstr>  Local environment tests with Docker and stubbed backend</vt:lpstr>
      <vt:lpstr>Join us😎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Java Community</dc:title>
  <dc:creator>Alina Arapova</dc:creator>
  <cp:lastModifiedBy>Ivan Babanin</cp:lastModifiedBy>
  <cp:revision>2</cp:revision>
  <dcterms:created xsi:type="dcterms:W3CDTF">2023-03-13T10:38:05Z</dcterms:created>
  <dcterms:modified xsi:type="dcterms:W3CDTF">2023-11-09T17:15:26Z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535040-0af2-483f-adc3-a132c21e3e2b_Enabled">
    <vt:lpwstr>true</vt:lpwstr>
  </property>
  <property fmtid="{D5CDD505-2E9C-101B-9397-08002B2CF9AE}" pid="3" name="MSIP_Label_2a535040-0af2-483f-adc3-a132c21e3e2b_SetDate">
    <vt:lpwstr>2023-03-13T11:19:45Z</vt:lpwstr>
  </property>
  <property fmtid="{D5CDD505-2E9C-101B-9397-08002B2CF9AE}" pid="4" name="MSIP_Label_2a535040-0af2-483f-adc3-a132c21e3e2b_Method">
    <vt:lpwstr>Standard</vt:lpwstr>
  </property>
  <property fmtid="{D5CDD505-2E9C-101B-9397-08002B2CF9AE}" pid="5" name="MSIP_Label_2a535040-0af2-483f-adc3-a132c21e3e2b_Name">
    <vt:lpwstr>EPAM_Confidential</vt:lpwstr>
  </property>
  <property fmtid="{D5CDD505-2E9C-101B-9397-08002B2CF9AE}" pid="6" name="MSIP_Label_2a535040-0af2-483f-adc3-a132c21e3e2b_SiteId">
    <vt:lpwstr>b41b72d0-4e9f-4c26-8a69-f949f367c91d</vt:lpwstr>
  </property>
  <property fmtid="{D5CDD505-2E9C-101B-9397-08002B2CF9AE}" pid="7" name="MSIP_Label_2a535040-0af2-483f-adc3-a132c21e3e2b_ActionId">
    <vt:lpwstr>d3a3379d-004c-4e9e-b793-966f7f020423</vt:lpwstr>
  </property>
  <property fmtid="{D5CDD505-2E9C-101B-9397-08002B2CF9AE}" pid="8" name="MSIP_Label_2a535040-0af2-483f-adc3-a132c21e3e2b_ContentBits">
    <vt:lpwstr>0</vt:lpwstr>
  </property>
</Properties>
</file>